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62" r:id="rId3"/>
    <p:sldId id="264" r:id="rId4"/>
    <p:sldId id="330" r:id="rId5"/>
    <p:sldId id="266" r:id="rId6"/>
    <p:sldId id="271" r:id="rId7"/>
    <p:sldId id="342" r:id="rId8"/>
    <p:sldId id="278" r:id="rId9"/>
    <p:sldId id="292" r:id="rId10"/>
    <p:sldId id="281" r:id="rId11"/>
    <p:sldId id="284" r:id="rId12"/>
    <p:sldId id="289" r:id="rId13"/>
    <p:sldId id="290" r:id="rId14"/>
    <p:sldId id="285" r:id="rId15"/>
    <p:sldId id="286" r:id="rId16"/>
    <p:sldId id="287" r:id="rId17"/>
    <p:sldId id="288" r:id="rId18"/>
    <p:sldId id="291"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8" r:id="rId33"/>
    <p:sldId id="309" r:id="rId34"/>
    <p:sldId id="310" r:id="rId35"/>
    <p:sldId id="311" r:id="rId36"/>
    <p:sldId id="312" r:id="rId37"/>
    <p:sldId id="313" r:id="rId38"/>
    <p:sldId id="314" r:id="rId39"/>
    <p:sldId id="315" r:id="rId40"/>
    <p:sldId id="316" r:id="rId41"/>
    <p:sldId id="334" r:id="rId42"/>
    <p:sldId id="335" r:id="rId43"/>
    <p:sldId id="336" r:id="rId44"/>
    <p:sldId id="337" r:id="rId45"/>
    <p:sldId id="317" r:id="rId46"/>
    <p:sldId id="318" r:id="rId47"/>
    <p:sldId id="319" r:id="rId48"/>
    <p:sldId id="320" r:id="rId49"/>
    <p:sldId id="321" r:id="rId50"/>
    <p:sldId id="322" r:id="rId51"/>
    <p:sldId id="323" r:id="rId52"/>
    <p:sldId id="325" r:id="rId53"/>
    <p:sldId id="340" r:id="rId54"/>
    <p:sldId id="343" r:id="rId55"/>
    <p:sldId id="326"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4660"/>
  </p:normalViewPr>
  <p:slideViewPr>
    <p:cSldViewPr snapToGrid="0">
      <p:cViewPr varScale="1">
        <p:scale>
          <a:sx n="108" d="100"/>
          <a:sy n="108" d="100"/>
        </p:scale>
        <p:origin x="57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8C28EE8-1A9C-467B-BFC2-9A084B1FB1CA}" type="datetimeFigureOut">
              <a:rPr lang="en-US" smtClean="0"/>
              <a:t>6/12/2024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2A2690-E3D1-4C87-83BF-F44890E1CC99}" type="slidenum">
              <a:rPr lang="en-US" smtClean="0"/>
              <a:t>‹#›</a:t>
            </a:fld>
            <a:endParaRPr lang="en-US"/>
          </a:p>
        </p:txBody>
      </p:sp>
    </p:spTree>
    <p:extLst>
      <p:ext uri="{BB962C8B-B14F-4D97-AF65-F5344CB8AC3E}">
        <p14:creationId xmlns:p14="http://schemas.microsoft.com/office/powerpoint/2010/main" val="2574594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visor.mn.gov/statutes/?id=204C.06"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2A2690-E3D1-4C87-83BF-F44890E1CC99}" type="slidenum">
              <a:rPr lang="en-US" smtClean="0"/>
              <a:t>13</a:t>
            </a:fld>
            <a:endParaRPr lang="en-US"/>
          </a:p>
        </p:txBody>
      </p:sp>
    </p:spTree>
    <p:extLst>
      <p:ext uri="{BB962C8B-B14F-4D97-AF65-F5344CB8AC3E}">
        <p14:creationId xmlns:p14="http://schemas.microsoft.com/office/powerpoint/2010/main" val="2297767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36627">
              <a:defRPr>
                <a:solidFill>
                  <a:schemeClr val="tx1"/>
                </a:solidFill>
                <a:latin typeface="Tahoma" panose="020B0604030504040204" pitchFamily="34" charset="0"/>
              </a:defRPr>
            </a:lvl1pPr>
            <a:lvl2pPr marL="721477" indent="-276621" defTabSz="936627">
              <a:defRPr>
                <a:solidFill>
                  <a:schemeClr val="tx1"/>
                </a:solidFill>
                <a:latin typeface="Tahoma" panose="020B0604030504040204" pitchFamily="34" charset="0"/>
              </a:defRPr>
            </a:lvl2pPr>
            <a:lvl3pPr marL="1109716" indent="-221620" defTabSz="936627">
              <a:defRPr>
                <a:solidFill>
                  <a:schemeClr val="tx1"/>
                </a:solidFill>
                <a:latin typeface="Tahoma" panose="020B0604030504040204" pitchFamily="34" charset="0"/>
              </a:defRPr>
            </a:lvl3pPr>
            <a:lvl4pPr marL="1552956" indent="-221620" defTabSz="936627">
              <a:defRPr>
                <a:solidFill>
                  <a:schemeClr val="tx1"/>
                </a:solidFill>
                <a:latin typeface="Tahoma" panose="020B0604030504040204" pitchFamily="34" charset="0"/>
              </a:defRPr>
            </a:lvl4pPr>
            <a:lvl5pPr marL="1997814" indent="-221620" defTabSz="936627">
              <a:defRPr>
                <a:solidFill>
                  <a:schemeClr val="tx1"/>
                </a:solidFill>
                <a:latin typeface="Tahoma" panose="020B0604030504040204" pitchFamily="34" charset="0"/>
              </a:defRPr>
            </a:lvl5pPr>
            <a:lvl6pPr marL="2463700" indent="-221620" defTabSz="936627" eaLnBrk="0" fontAlgn="base" hangingPunct="0">
              <a:spcBef>
                <a:spcPct val="0"/>
              </a:spcBef>
              <a:spcAft>
                <a:spcPct val="0"/>
              </a:spcAft>
              <a:defRPr>
                <a:solidFill>
                  <a:schemeClr val="tx1"/>
                </a:solidFill>
                <a:latin typeface="Tahoma" panose="020B0604030504040204" pitchFamily="34" charset="0"/>
              </a:defRPr>
            </a:lvl6pPr>
            <a:lvl7pPr marL="2929587" indent="-221620" defTabSz="936627" eaLnBrk="0" fontAlgn="base" hangingPunct="0">
              <a:spcBef>
                <a:spcPct val="0"/>
              </a:spcBef>
              <a:spcAft>
                <a:spcPct val="0"/>
              </a:spcAft>
              <a:defRPr>
                <a:solidFill>
                  <a:schemeClr val="tx1"/>
                </a:solidFill>
                <a:latin typeface="Tahoma" panose="020B0604030504040204" pitchFamily="34" charset="0"/>
              </a:defRPr>
            </a:lvl7pPr>
            <a:lvl8pPr marL="3395474" indent="-221620" defTabSz="936627" eaLnBrk="0" fontAlgn="base" hangingPunct="0">
              <a:spcBef>
                <a:spcPct val="0"/>
              </a:spcBef>
              <a:spcAft>
                <a:spcPct val="0"/>
              </a:spcAft>
              <a:defRPr>
                <a:solidFill>
                  <a:schemeClr val="tx1"/>
                </a:solidFill>
                <a:latin typeface="Tahoma" panose="020B0604030504040204" pitchFamily="34" charset="0"/>
              </a:defRPr>
            </a:lvl8pPr>
            <a:lvl9pPr marL="3861361" indent="-221620" defTabSz="936627" eaLnBrk="0" fontAlgn="base" hangingPunct="0">
              <a:spcBef>
                <a:spcPct val="0"/>
              </a:spcBef>
              <a:spcAft>
                <a:spcPct val="0"/>
              </a:spcAft>
              <a:defRPr>
                <a:solidFill>
                  <a:schemeClr val="tx1"/>
                </a:solidFill>
                <a:latin typeface="Tahoma" panose="020B0604030504040204" pitchFamily="34" charset="0"/>
              </a:defRPr>
            </a:lvl9pPr>
          </a:lstStyle>
          <a:p>
            <a:fld id="{8812CD1C-B788-438D-B0EF-CBE627B9EF9D}" type="slidenum">
              <a:rPr lang="en-US" altLang="en-US">
                <a:latin typeface="Arial" panose="020B0604020202020204" pitchFamily="34" charset="0"/>
              </a:rPr>
              <a:pPr/>
              <a:t>41</a:t>
            </a:fld>
            <a:endParaRPr lang="en-US" altLang="en-US" dirty="0">
              <a:latin typeface="Arial" panose="020B0604020202020204"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34295" y="4487749"/>
            <a:ext cx="5141810" cy="4254743"/>
          </a:xfrm>
          <a:noFill/>
        </p:spPr>
        <p:txBody>
          <a:bodyPr/>
          <a:lstStyle/>
          <a:p>
            <a:r>
              <a:rPr lang="en-US" b="1" u="sng" dirty="0">
                <a:latin typeface="Arial" charset="0"/>
              </a:rPr>
              <a:t>Security Practices</a:t>
            </a:r>
            <a:r>
              <a:rPr lang="en-US" b="1" dirty="0">
                <a:latin typeface="Arial" charset="0"/>
              </a:rPr>
              <a:t> </a:t>
            </a:r>
          </a:p>
          <a:p>
            <a:r>
              <a:rPr lang="en-US" dirty="0">
                <a:latin typeface="Arial" charset="0"/>
              </a:rPr>
              <a:t>Election judges represent the first line of defense for the physical and cyber security of Minnesota’s elections.  All election judges must keep a watchful eye on all voting equipment, removable memory devices, ballots &amp; supplies throughout the Election Day. Individuals observed inspecting, assessing or attempting to access or connect a device to voting equipment input/output data ports should be addressed by the head judge (and additional election judges if needed), with the incident communicated to the local election official immediately.</a:t>
            </a:r>
          </a:p>
        </p:txBody>
      </p:sp>
    </p:spTree>
    <p:extLst>
      <p:ext uri="{BB962C8B-B14F-4D97-AF65-F5344CB8AC3E}">
        <p14:creationId xmlns:p14="http://schemas.microsoft.com/office/powerpoint/2010/main" val="404281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36627">
              <a:defRPr>
                <a:solidFill>
                  <a:schemeClr val="tx1"/>
                </a:solidFill>
                <a:latin typeface="Tahoma" panose="020B0604030504040204" pitchFamily="34" charset="0"/>
              </a:defRPr>
            </a:lvl1pPr>
            <a:lvl2pPr marL="721477" indent="-276621" defTabSz="936627">
              <a:defRPr>
                <a:solidFill>
                  <a:schemeClr val="tx1"/>
                </a:solidFill>
                <a:latin typeface="Tahoma" panose="020B0604030504040204" pitchFamily="34" charset="0"/>
              </a:defRPr>
            </a:lvl2pPr>
            <a:lvl3pPr marL="1109716" indent="-221620" defTabSz="936627">
              <a:defRPr>
                <a:solidFill>
                  <a:schemeClr val="tx1"/>
                </a:solidFill>
                <a:latin typeface="Tahoma" panose="020B0604030504040204" pitchFamily="34" charset="0"/>
              </a:defRPr>
            </a:lvl3pPr>
            <a:lvl4pPr marL="1552956" indent="-221620" defTabSz="936627">
              <a:defRPr>
                <a:solidFill>
                  <a:schemeClr val="tx1"/>
                </a:solidFill>
                <a:latin typeface="Tahoma" panose="020B0604030504040204" pitchFamily="34" charset="0"/>
              </a:defRPr>
            </a:lvl4pPr>
            <a:lvl5pPr marL="1997814" indent="-221620" defTabSz="936627">
              <a:defRPr>
                <a:solidFill>
                  <a:schemeClr val="tx1"/>
                </a:solidFill>
                <a:latin typeface="Tahoma" panose="020B0604030504040204" pitchFamily="34" charset="0"/>
              </a:defRPr>
            </a:lvl5pPr>
            <a:lvl6pPr marL="2463700" indent="-221620" defTabSz="936627" eaLnBrk="0" fontAlgn="base" hangingPunct="0">
              <a:spcBef>
                <a:spcPct val="0"/>
              </a:spcBef>
              <a:spcAft>
                <a:spcPct val="0"/>
              </a:spcAft>
              <a:defRPr>
                <a:solidFill>
                  <a:schemeClr val="tx1"/>
                </a:solidFill>
                <a:latin typeface="Tahoma" panose="020B0604030504040204" pitchFamily="34" charset="0"/>
              </a:defRPr>
            </a:lvl6pPr>
            <a:lvl7pPr marL="2929587" indent="-221620" defTabSz="936627" eaLnBrk="0" fontAlgn="base" hangingPunct="0">
              <a:spcBef>
                <a:spcPct val="0"/>
              </a:spcBef>
              <a:spcAft>
                <a:spcPct val="0"/>
              </a:spcAft>
              <a:defRPr>
                <a:solidFill>
                  <a:schemeClr val="tx1"/>
                </a:solidFill>
                <a:latin typeface="Tahoma" panose="020B0604030504040204" pitchFamily="34" charset="0"/>
              </a:defRPr>
            </a:lvl7pPr>
            <a:lvl8pPr marL="3395474" indent="-221620" defTabSz="936627" eaLnBrk="0" fontAlgn="base" hangingPunct="0">
              <a:spcBef>
                <a:spcPct val="0"/>
              </a:spcBef>
              <a:spcAft>
                <a:spcPct val="0"/>
              </a:spcAft>
              <a:defRPr>
                <a:solidFill>
                  <a:schemeClr val="tx1"/>
                </a:solidFill>
                <a:latin typeface="Tahoma" panose="020B0604030504040204" pitchFamily="34" charset="0"/>
              </a:defRPr>
            </a:lvl8pPr>
            <a:lvl9pPr marL="3861361" indent="-221620" defTabSz="936627" eaLnBrk="0" fontAlgn="base" hangingPunct="0">
              <a:spcBef>
                <a:spcPct val="0"/>
              </a:spcBef>
              <a:spcAft>
                <a:spcPct val="0"/>
              </a:spcAft>
              <a:defRPr>
                <a:solidFill>
                  <a:schemeClr val="tx1"/>
                </a:solidFill>
                <a:latin typeface="Tahoma" panose="020B0604030504040204" pitchFamily="34" charset="0"/>
              </a:defRPr>
            </a:lvl9pPr>
          </a:lstStyle>
          <a:p>
            <a:fld id="{8812CD1C-B788-438D-B0EF-CBE627B9EF9D}" type="slidenum">
              <a:rPr lang="en-US" altLang="en-US">
                <a:latin typeface="Arial" panose="020B0604020202020204" pitchFamily="34" charset="0"/>
              </a:rPr>
              <a:pPr/>
              <a:t>42</a:t>
            </a:fld>
            <a:endParaRPr lang="en-US" altLang="en-US" dirty="0">
              <a:latin typeface="Arial" panose="020B0604020202020204"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34295" y="4487749"/>
            <a:ext cx="5141810" cy="4254743"/>
          </a:xfrm>
          <a:noFill/>
        </p:spPr>
        <p:txBody>
          <a:bodyPr/>
          <a:lstStyle/>
          <a:p>
            <a:r>
              <a:rPr lang="en-US" b="1" u="sng" dirty="0">
                <a:latin typeface="Arial" charset="0"/>
              </a:rPr>
              <a:t>Security Practices</a:t>
            </a:r>
            <a:r>
              <a:rPr lang="en-US" b="1" dirty="0">
                <a:latin typeface="Arial" charset="0"/>
              </a:rPr>
              <a:t> </a:t>
            </a:r>
          </a:p>
          <a:p>
            <a:r>
              <a:rPr lang="en-US" dirty="0">
                <a:latin typeface="Arial" charset="0"/>
              </a:rPr>
              <a:t>Further, it is good practice to view/inspect the seals and any port plugs on voting equipment &amp; ballot storage containers throughout the day, with concerns again being reported immediately.</a:t>
            </a:r>
          </a:p>
          <a:p>
            <a:r>
              <a:rPr lang="en-US" dirty="0">
                <a:latin typeface="Arial" charset="0"/>
              </a:rPr>
              <a:t>Voter reports to election judges of observation of any of the above, or of e-mail, text, social media, phone or other communications attempting to disrupt or influence the elections process should similarly be reported.</a:t>
            </a:r>
          </a:p>
        </p:txBody>
      </p:sp>
    </p:spTree>
    <p:extLst>
      <p:ext uri="{BB962C8B-B14F-4D97-AF65-F5344CB8AC3E}">
        <p14:creationId xmlns:p14="http://schemas.microsoft.com/office/powerpoint/2010/main" val="254397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36627">
              <a:defRPr>
                <a:solidFill>
                  <a:schemeClr val="tx1"/>
                </a:solidFill>
                <a:latin typeface="Tahoma" panose="020B0604030504040204" pitchFamily="34" charset="0"/>
              </a:defRPr>
            </a:lvl1pPr>
            <a:lvl2pPr marL="721477" indent="-276621" defTabSz="936627">
              <a:defRPr>
                <a:solidFill>
                  <a:schemeClr val="tx1"/>
                </a:solidFill>
                <a:latin typeface="Tahoma" panose="020B0604030504040204" pitchFamily="34" charset="0"/>
              </a:defRPr>
            </a:lvl2pPr>
            <a:lvl3pPr marL="1109716" indent="-221620" defTabSz="936627">
              <a:defRPr>
                <a:solidFill>
                  <a:schemeClr val="tx1"/>
                </a:solidFill>
                <a:latin typeface="Tahoma" panose="020B0604030504040204" pitchFamily="34" charset="0"/>
              </a:defRPr>
            </a:lvl3pPr>
            <a:lvl4pPr marL="1552956" indent="-221620" defTabSz="936627">
              <a:defRPr>
                <a:solidFill>
                  <a:schemeClr val="tx1"/>
                </a:solidFill>
                <a:latin typeface="Tahoma" panose="020B0604030504040204" pitchFamily="34" charset="0"/>
              </a:defRPr>
            </a:lvl4pPr>
            <a:lvl5pPr marL="1997814" indent="-221620" defTabSz="936627">
              <a:defRPr>
                <a:solidFill>
                  <a:schemeClr val="tx1"/>
                </a:solidFill>
                <a:latin typeface="Tahoma" panose="020B0604030504040204" pitchFamily="34" charset="0"/>
              </a:defRPr>
            </a:lvl5pPr>
            <a:lvl6pPr marL="2463700" indent="-221620" defTabSz="936627" eaLnBrk="0" fontAlgn="base" hangingPunct="0">
              <a:spcBef>
                <a:spcPct val="0"/>
              </a:spcBef>
              <a:spcAft>
                <a:spcPct val="0"/>
              </a:spcAft>
              <a:defRPr>
                <a:solidFill>
                  <a:schemeClr val="tx1"/>
                </a:solidFill>
                <a:latin typeface="Tahoma" panose="020B0604030504040204" pitchFamily="34" charset="0"/>
              </a:defRPr>
            </a:lvl6pPr>
            <a:lvl7pPr marL="2929587" indent="-221620" defTabSz="936627" eaLnBrk="0" fontAlgn="base" hangingPunct="0">
              <a:spcBef>
                <a:spcPct val="0"/>
              </a:spcBef>
              <a:spcAft>
                <a:spcPct val="0"/>
              </a:spcAft>
              <a:defRPr>
                <a:solidFill>
                  <a:schemeClr val="tx1"/>
                </a:solidFill>
                <a:latin typeface="Tahoma" panose="020B0604030504040204" pitchFamily="34" charset="0"/>
              </a:defRPr>
            </a:lvl7pPr>
            <a:lvl8pPr marL="3395474" indent="-221620" defTabSz="936627" eaLnBrk="0" fontAlgn="base" hangingPunct="0">
              <a:spcBef>
                <a:spcPct val="0"/>
              </a:spcBef>
              <a:spcAft>
                <a:spcPct val="0"/>
              </a:spcAft>
              <a:defRPr>
                <a:solidFill>
                  <a:schemeClr val="tx1"/>
                </a:solidFill>
                <a:latin typeface="Tahoma" panose="020B0604030504040204" pitchFamily="34" charset="0"/>
              </a:defRPr>
            </a:lvl8pPr>
            <a:lvl9pPr marL="3861361" indent="-221620" defTabSz="936627" eaLnBrk="0" fontAlgn="base" hangingPunct="0">
              <a:spcBef>
                <a:spcPct val="0"/>
              </a:spcBef>
              <a:spcAft>
                <a:spcPct val="0"/>
              </a:spcAft>
              <a:defRPr>
                <a:solidFill>
                  <a:schemeClr val="tx1"/>
                </a:solidFill>
                <a:latin typeface="Tahoma" panose="020B0604030504040204" pitchFamily="34" charset="0"/>
              </a:defRPr>
            </a:lvl9pPr>
          </a:lstStyle>
          <a:p>
            <a:fld id="{8812CD1C-B788-438D-B0EF-CBE627B9EF9D}" type="slidenum">
              <a:rPr lang="en-US" altLang="en-US">
                <a:latin typeface="Arial" panose="020B0604020202020204" pitchFamily="34" charset="0"/>
              </a:rPr>
              <a:pPr/>
              <a:t>43</a:t>
            </a:fld>
            <a:endParaRPr lang="en-US" altLang="en-US" dirty="0">
              <a:latin typeface="Arial" panose="020B0604020202020204"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34295" y="4487749"/>
            <a:ext cx="5141810" cy="4254743"/>
          </a:xfrm>
          <a:noFill/>
        </p:spPr>
        <p:txBody>
          <a:bodyPr/>
          <a:lstStyle/>
          <a:p>
            <a:r>
              <a:rPr lang="en-US" b="1" u="sng" dirty="0">
                <a:latin typeface="Arial" charset="0"/>
              </a:rPr>
              <a:t>Security Practices</a:t>
            </a:r>
            <a:r>
              <a:rPr lang="en-US" b="1" dirty="0">
                <a:latin typeface="Arial" charset="0"/>
              </a:rPr>
              <a:t> </a:t>
            </a:r>
          </a:p>
          <a:p>
            <a:r>
              <a:rPr lang="en-US" dirty="0">
                <a:latin typeface="Arial" charset="0"/>
              </a:rPr>
              <a:t>A sergeant-at-arms or a peace officer may be requested to arrest or remove from the polling place any individual who, despite a warning to desist, engages in disorderly conduct, to include attempting to tamper with voting equipment.</a:t>
            </a:r>
          </a:p>
        </p:txBody>
      </p:sp>
    </p:spTree>
    <p:extLst>
      <p:ext uri="{BB962C8B-B14F-4D97-AF65-F5344CB8AC3E}">
        <p14:creationId xmlns:p14="http://schemas.microsoft.com/office/powerpoint/2010/main" val="368937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36627">
              <a:defRPr>
                <a:solidFill>
                  <a:schemeClr val="tx1"/>
                </a:solidFill>
                <a:latin typeface="Tahoma" panose="020B0604030504040204" pitchFamily="34" charset="0"/>
              </a:defRPr>
            </a:lvl1pPr>
            <a:lvl2pPr marL="721477" indent="-276621" defTabSz="936627">
              <a:defRPr>
                <a:solidFill>
                  <a:schemeClr val="tx1"/>
                </a:solidFill>
                <a:latin typeface="Tahoma" panose="020B0604030504040204" pitchFamily="34" charset="0"/>
              </a:defRPr>
            </a:lvl2pPr>
            <a:lvl3pPr marL="1109716" indent="-221620" defTabSz="936627">
              <a:defRPr>
                <a:solidFill>
                  <a:schemeClr val="tx1"/>
                </a:solidFill>
                <a:latin typeface="Tahoma" panose="020B0604030504040204" pitchFamily="34" charset="0"/>
              </a:defRPr>
            </a:lvl3pPr>
            <a:lvl4pPr marL="1552956" indent="-221620" defTabSz="936627">
              <a:defRPr>
                <a:solidFill>
                  <a:schemeClr val="tx1"/>
                </a:solidFill>
                <a:latin typeface="Tahoma" panose="020B0604030504040204" pitchFamily="34" charset="0"/>
              </a:defRPr>
            </a:lvl4pPr>
            <a:lvl5pPr marL="1997814" indent="-221620" defTabSz="936627">
              <a:defRPr>
                <a:solidFill>
                  <a:schemeClr val="tx1"/>
                </a:solidFill>
                <a:latin typeface="Tahoma" panose="020B0604030504040204" pitchFamily="34" charset="0"/>
              </a:defRPr>
            </a:lvl5pPr>
            <a:lvl6pPr marL="2463700" indent="-221620" defTabSz="936627" eaLnBrk="0" fontAlgn="base" hangingPunct="0">
              <a:spcBef>
                <a:spcPct val="0"/>
              </a:spcBef>
              <a:spcAft>
                <a:spcPct val="0"/>
              </a:spcAft>
              <a:defRPr>
                <a:solidFill>
                  <a:schemeClr val="tx1"/>
                </a:solidFill>
                <a:latin typeface="Tahoma" panose="020B0604030504040204" pitchFamily="34" charset="0"/>
              </a:defRPr>
            </a:lvl6pPr>
            <a:lvl7pPr marL="2929587" indent="-221620" defTabSz="936627" eaLnBrk="0" fontAlgn="base" hangingPunct="0">
              <a:spcBef>
                <a:spcPct val="0"/>
              </a:spcBef>
              <a:spcAft>
                <a:spcPct val="0"/>
              </a:spcAft>
              <a:defRPr>
                <a:solidFill>
                  <a:schemeClr val="tx1"/>
                </a:solidFill>
                <a:latin typeface="Tahoma" panose="020B0604030504040204" pitchFamily="34" charset="0"/>
              </a:defRPr>
            </a:lvl7pPr>
            <a:lvl8pPr marL="3395474" indent="-221620" defTabSz="936627" eaLnBrk="0" fontAlgn="base" hangingPunct="0">
              <a:spcBef>
                <a:spcPct val="0"/>
              </a:spcBef>
              <a:spcAft>
                <a:spcPct val="0"/>
              </a:spcAft>
              <a:defRPr>
                <a:solidFill>
                  <a:schemeClr val="tx1"/>
                </a:solidFill>
                <a:latin typeface="Tahoma" panose="020B0604030504040204" pitchFamily="34" charset="0"/>
              </a:defRPr>
            </a:lvl8pPr>
            <a:lvl9pPr marL="3861361" indent="-221620" defTabSz="936627" eaLnBrk="0" fontAlgn="base" hangingPunct="0">
              <a:spcBef>
                <a:spcPct val="0"/>
              </a:spcBef>
              <a:spcAft>
                <a:spcPct val="0"/>
              </a:spcAft>
              <a:defRPr>
                <a:solidFill>
                  <a:schemeClr val="tx1"/>
                </a:solidFill>
                <a:latin typeface="Tahoma" panose="020B0604030504040204" pitchFamily="34" charset="0"/>
              </a:defRPr>
            </a:lvl9pPr>
          </a:lstStyle>
          <a:p>
            <a:fld id="{8812CD1C-B788-438D-B0EF-CBE627B9EF9D}" type="slidenum">
              <a:rPr lang="en-US" altLang="en-US">
                <a:latin typeface="Arial" panose="020B0604020202020204" pitchFamily="34" charset="0"/>
              </a:rPr>
              <a:pPr/>
              <a:t>44</a:t>
            </a:fld>
            <a:endParaRPr lang="en-US" altLang="en-US" dirty="0">
              <a:latin typeface="Arial" panose="020B0604020202020204"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34295" y="4487749"/>
            <a:ext cx="5141810" cy="4254743"/>
          </a:xfrm>
          <a:noFill/>
        </p:spPr>
        <p:txBody>
          <a:bodyPr/>
          <a:lstStyle/>
          <a:p>
            <a:r>
              <a:rPr lang="en-US" b="1" u="sng" dirty="0">
                <a:latin typeface="Arial" charset="0"/>
              </a:rPr>
              <a:t>Security Practices</a:t>
            </a:r>
            <a:r>
              <a:rPr lang="en-US" b="1" dirty="0">
                <a:latin typeface="Arial" charset="0"/>
              </a:rPr>
              <a:t> </a:t>
            </a:r>
          </a:p>
          <a:p>
            <a:r>
              <a:rPr lang="en-US" dirty="0">
                <a:latin typeface="Arial" charset="0"/>
              </a:rPr>
              <a:t>A sergeant-at-arms or a peace officer shall not otherwise interfere in any manner with voters. </a:t>
            </a:r>
            <a:r>
              <a:rPr lang="en-US">
                <a:latin typeface="Arial" charset="0"/>
              </a:rPr>
              <a:t>The peace </a:t>
            </a:r>
            <a:r>
              <a:rPr lang="en-US" dirty="0">
                <a:latin typeface="Arial" charset="0"/>
              </a:rPr>
              <a:t>officer cannot remain in or within 50 feet of the entrance of the polling place once peace has been restored.</a:t>
            </a:r>
          </a:p>
          <a:p>
            <a:r>
              <a:rPr lang="en-US" dirty="0">
                <a:latin typeface="Arial" charset="0"/>
              </a:rPr>
              <a:t>Note the details of all security concerns &amp; how they were addressed on incident log.</a:t>
            </a:r>
          </a:p>
          <a:p>
            <a:r>
              <a:rPr lang="en-US" dirty="0">
                <a:latin typeface="Arial" charset="0"/>
              </a:rPr>
              <a:t>Related statutes &amp; rules: </a:t>
            </a:r>
            <a:r>
              <a:rPr lang="en-US" u="sng" dirty="0">
                <a:latin typeface="Arial" charset="0"/>
                <a:hlinkClick r:id="rId3"/>
              </a:rPr>
              <a:t>M.S. 204C.06, </a:t>
            </a:r>
            <a:r>
              <a:rPr lang="en-US" u="sng" dirty="0" err="1">
                <a:latin typeface="Arial" charset="0"/>
                <a:hlinkClick r:id="rId3"/>
              </a:rPr>
              <a:t>subds</a:t>
            </a:r>
            <a:r>
              <a:rPr lang="en-US" u="sng" dirty="0">
                <a:latin typeface="Arial" charset="0"/>
                <a:hlinkClick r:id="rId3"/>
              </a:rPr>
              <a:t>. 5 &amp; 6</a:t>
            </a:r>
            <a:endParaRPr lang="en-US" dirty="0">
              <a:latin typeface="Arial" charset="0"/>
            </a:endParaRPr>
          </a:p>
        </p:txBody>
      </p:sp>
    </p:spTree>
    <p:extLst>
      <p:ext uri="{BB962C8B-B14F-4D97-AF65-F5344CB8AC3E}">
        <p14:creationId xmlns:p14="http://schemas.microsoft.com/office/powerpoint/2010/main" val="141971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CBFEBB-0E76-4DC6-B545-0A55C74D38B3}"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3E888-17D3-41F5-9728-45E03B241C2B}" type="slidenum">
              <a:rPr lang="en-US" smtClean="0"/>
              <a:t>‹#›</a:t>
            </a:fld>
            <a:endParaRPr lang="en-US"/>
          </a:p>
        </p:txBody>
      </p:sp>
    </p:spTree>
    <p:extLst>
      <p:ext uri="{BB962C8B-B14F-4D97-AF65-F5344CB8AC3E}">
        <p14:creationId xmlns:p14="http://schemas.microsoft.com/office/powerpoint/2010/main" val="1662681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BFEBB-0E76-4DC6-B545-0A55C74D38B3}"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3E888-17D3-41F5-9728-45E03B241C2B}" type="slidenum">
              <a:rPr lang="en-US" smtClean="0"/>
              <a:t>‹#›</a:t>
            </a:fld>
            <a:endParaRPr lang="en-US"/>
          </a:p>
        </p:txBody>
      </p:sp>
    </p:spTree>
    <p:extLst>
      <p:ext uri="{BB962C8B-B14F-4D97-AF65-F5344CB8AC3E}">
        <p14:creationId xmlns:p14="http://schemas.microsoft.com/office/powerpoint/2010/main" val="272758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BFEBB-0E76-4DC6-B545-0A55C74D38B3}"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3E888-17D3-41F5-9728-45E03B241C2B}" type="slidenum">
              <a:rPr lang="en-US" smtClean="0"/>
              <a:t>‹#›</a:t>
            </a:fld>
            <a:endParaRPr lang="en-US"/>
          </a:p>
        </p:txBody>
      </p:sp>
    </p:spTree>
    <p:extLst>
      <p:ext uri="{BB962C8B-B14F-4D97-AF65-F5344CB8AC3E}">
        <p14:creationId xmlns:p14="http://schemas.microsoft.com/office/powerpoint/2010/main" val="381334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BFEBB-0E76-4DC6-B545-0A55C74D38B3}"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3E888-17D3-41F5-9728-45E03B241C2B}" type="slidenum">
              <a:rPr lang="en-US" smtClean="0"/>
              <a:t>‹#›</a:t>
            </a:fld>
            <a:endParaRPr lang="en-US"/>
          </a:p>
        </p:txBody>
      </p:sp>
    </p:spTree>
    <p:extLst>
      <p:ext uri="{BB962C8B-B14F-4D97-AF65-F5344CB8AC3E}">
        <p14:creationId xmlns:p14="http://schemas.microsoft.com/office/powerpoint/2010/main" val="374740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CBFEBB-0E76-4DC6-B545-0A55C74D38B3}"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3E888-17D3-41F5-9728-45E03B241C2B}" type="slidenum">
              <a:rPr lang="en-US" smtClean="0"/>
              <a:t>‹#›</a:t>
            </a:fld>
            <a:endParaRPr lang="en-US"/>
          </a:p>
        </p:txBody>
      </p:sp>
    </p:spTree>
    <p:extLst>
      <p:ext uri="{BB962C8B-B14F-4D97-AF65-F5344CB8AC3E}">
        <p14:creationId xmlns:p14="http://schemas.microsoft.com/office/powerpoint/2010/main" val="256475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CBFEBB-0E76-4DC6-B545-0A55C74D38B3}"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3E888-17D3-41F5-9728-45E03B241C2B}" type="slidenum">
              <a:rPr lang="en-US" smtClean="0"/>
              <a:t>‹#›</a:t>
            </a:fld>
            <a:endParaRPr lang="en-US"/>
          </a:p>
        </p:txBody>
      </p:sp>
    </p:spTree>
    <p:extLst>
      <p:ext uri="{BB962C8B-B14F-4D97-AF65-F5344CB8AC3E}">
        <p14:creationId xmlns:p14="http://schemas.microsoft.com/office/powerpoint/2010/main" val="151302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CBFEBB-0E76-4DC6-B545-0A55C74D38B3}" type="datetimeFigureOut">
              <a:rPr lang="en-US" smtClean="0"/>
              <a:t>6/12/2024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E3E888-17D3-41F5-9728-45E03B241C2B}" type="slidenum">
              <a:rPr lang="en-US" smtClean="0"/>
              <a:t>‹#›</a:t>
            </a:fld>
            <a:endParaRPr lang="en-US"/>
          </a:p>
        </p:txBody>
      </p:sp>
    </p:spTree>
    <p:extLst>
      <p:ext uri="{BB962C8B-B14F-4D97-AF65-F5344CB8AC3E}">
        <p14:creationId xmlns:p14="http://schemas.microsoft.com/office/powerpoint/2010/main" val="206653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CBFEBB-0E76-4DC6-B545-0A55C74D38B3}" type="datetimeFigureOut">
              <a:rPr lang="en-US" smtClean="0"/>
              <a:t>6/12/2024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E3E888-17D3-41F5-9728-45E03B241C2B}" type="slidenum">
              <a:rPr lang="en-US" smtClean="0"/>
              <a:t>‹#›</a:t>
            </a:fld>
            <a:endParaRPr lang="en-US"/>
          </a:p>
        </p:txBody>
      </p:sp>
    </p:spTree>
    <p:extLst>
      <p:ext uri="{BB962C8B-B14F-4D97-AF65-F5344CB8AC3E}">
        <p14:creationId xmlns:p14="http://schemas.microsoft.com/office/powerpoint/2010/main" val="3523600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BFEBB-0E76-4DC6-B545-0A55C74D38B3}" type="datetimeFigureOut">
              <a:rPr lang="en-US" smtClean="0"/>
              <a:t>6/12/2024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E3E888-17D3-41F5-9728-45E03B241C2B}" type="slidenum">
              <a:rPr lang="en-US" smtClean="0"/>
              <a:t>‹#›</a:t>
            </a:fld>
            <a:endParaRPr lang="en-US"/>
          </a:p>
        </p:txBody>
      </p:sp>
    </p:spTree>
    <p:extLst>
      <p:ext uri="{BB962C8B-B14F-4D97-AF65-F5344CB8AC3E}">
        <p14:creationId xmlns:p14="http://schemas.microsoft.com/office/powerpoint/2010/main" val="2705618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CBFEBB-0E76-4DC6-B545-0A55C74D38B3}"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3E888-17D3-41F5-9728-45E03B241C2B}" type="slidenum">
              <a:rPr lang="en-US" smtClean="0"/>
              <a:t>‹#›</a:t>
            </a:fld>
            <a:endParaRPr lang="en-US"/>
          </a:p>
        </p:txBody>
      </p:sp>
    </p:spTree>
    <p:extLst>
      <p:ext uri="{BB962C8B-B14F-4D97-AF65-F5344CB8AC3E}">
        <p14:creationId xmlns:p14="http://schemas.microsoft.com/office/powerpoint/2010/main" val="259558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CBFEBB-0E76-4DC6-B545-0A55C74D38B3}"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3E888-17D3-41F5-9728-45E03B241C2B}" type="slidenum">
              <a:rPr lang="en-US" smtClean="0"/>
              <a:t>‹#›</a:t>
            </a:fld>
            <a:endParaRPr lang="en-US"/>
          </a:p>
        </p:txBody>
      </p:sp>
    </p:spTree>
    <p:extLst>
      <p:ext uri="{BB962C8B-B14F-4D97-AF65-F5344CB8AC3E}">
        <p14:creationId xmlns:p14="http://schemas.microsoft.com/office/powerpoint/2010/main" val="334285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BFEBB-0E76-4DC6-B545-0A55C74D38B3}" type="datetimeFigureOut">
              <a:rPr lang="en-US" smtClean="0"/>
              <a:t>6/12/2024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3E888-17D3-41F5-9728-45E03B241C2B}" type="slidenum">
              <a:rPr lang="en-US" smtClean="0"/>
              <a:t>‹#›</a:t>
            </a:fld>
            <a:endParaRPr lang="en-US"/>
          </a:p>
        </p:txBody>
      </p:sp>
    </p:spTree>
    <p:extLst>
      <p:ext uri="{BB962C8B-B14F-4D97-AF65-F5344CB8AC3E}">
        <p14:creationId xmlns:p14="http://schemas.microsoft.com/office/powerpoint/2010/main" val="2862588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hyperlink" Target="http://www.duluthmn.gov/city-clerk" TargetMode="External"/><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hyperlink" Target="mailto:rshipp@duluthmn.gov"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sos.state.mn.us/election-administration-campaigns/election-administration/election-judge-training/" TargetMode="External"/><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hyperlink" Target="https://www.sos.state.mn.us/media/5528/2024-pnp-election-judge-guide-supplement.pdf" TargetMode="External"/><Relationship Id="rId4" Type="http://schemas.openxmlformats.org/officeDocument/2006/relationships/hyperlink" Target="https://www.sos.state.mn.us/media/4905/election-judge-guide.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5456658"/>
          </a:xfrm>
          <a:prstGeom prst="rect">
            <a:avLst/>
          </a:prstGeom>
        </p:spPr>
      </p:pic>
      <p:sp>
        <p:nvSpPr>
          <p:cNvPr id="3" name="Subtitle 2"/>
          <p:cNvSpPr>
            <a:spLocks noGrp="1"/>
          </p:cNvSpPr>
          <p:nvPr>
            <p:ph type="subTitle" idx="1"/>
          </p:nvPr>
        </p:nvSpPr>
        <p:spPr>
          <a:xfrm>
            <a:off x="2215116" y="3800896"/>
            <a:ext cx="7761767" cy="1655762"/>
          </a:xfrm>
        </p:spPr>
        <p:txBody>
          <a:bodyPr>
            <a:normAutofit/>
          </a:bodyPr>
          <a:lstStyle/>
          <a:p>
            <a:r>
              <a:rPr lang="en-US" sz="4800" b="1" dirty="0">
                <a:solidFill>
                  <a:schemeClr val="bg1"/>
                </a:solidFill>
              </a:rPr>
              <a:t>ELECTION JUDGE TRAINING</a:t>
            </a:r>
          </a:p>
        </p:txBody>
      </p:sp>
      <p:sp>
        <p:nvSpPr>
          <p:cNvPr id="2" name="Title 1"/>
          <p:cNvSpPr>
            <a:spLocks noGrp="1"/>
          </p:cNvSpPr>
          <p:nvPr>
            <p:ph type="ctrTitle"/>
          </p:nvPr>
        </p:nvSpPr>
        <p:spPr>
          <a:xfrm>
            <a:off x="1524000" y="1015580"/>
            <a:ext cx="9144000" cy="2387600"/>
          </a:xfrm>
        </p:spPr>
        <p:txBody>
          <a:bodyPr/>
          <a:lstStyle/>
          <a:p>
            <a:r>
              <a:rPr lang="en-US" b="1" dirty="0">
                <a:solidFill>
                  <a:schemeClr val="bg1"/>
                </a:solidFill>
              </a:rPr>
              <a:t>2024 </a:t>
            </a:r>
          </a:p>
        </p:txBody>
      </p:sp>
      <p:sp>
        <p:nvSpPr>
          <p:cNvPr id="6" name="TextBox 5"/>
          <p:cNvSpPr txBox="1"/>
          <p:nvPr/>
        </p:nvSpPr>
        <p:spPr>
          <a:xfrm>
            <a:off x="719942" y="6122240"/>
            <a:ext cx="2336800" cy="307777"/>
          </a:xfrm>
          <a:prstGeom prst="rect">
            <a:avLst/>
          </a:prstGeom>
          <a:noFill/>
        </p:spPr>
        <p:txBody>
          <a:bodyPr wrap="square" rtlCol="0">
            <a:spAutoFit/>
          </a:bodyPr>
          <a:lstStyle/>
          <a:p>
            <a:r>
              <a:rPr lang="en-US" sz="1400" dirty="0"/>
              <a:t>June, 2024</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3958" y="5456658"/>
            <a:ext cx="1236242" cy="1236242"/>
          </a:xfrm>
          <a:prstGeom prst="rect">
            <a:avLst/>
          </a:prstGeom>
        </p:spPr>
      </p:pic>
    </p:spTree>
    <p:extLst>
      <p:ext uri="{BB962C8B-B14F-4D97-AF65-F5344CB8AC3E}">
        <p14:creationId xmlns:p14="http://schemas.microsoft.com/office/powerpoint/2010/main" val="1085090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727777"/>
          </a:xfrm>
        </p:spPr>
        <p:txBody>
          <a:bodyPr>
            <a:normAutofit/>
          </a:bodyPr>
          <a:lstStyle/>
          <a:p>
            <a:r>
              <a:rPr lang="en-US" b="1" dirty="0">
                <a:solidFill>
                  <a:schemeClr val="accent1">
                    <a:lumMod val="50000"/>
                  </a:schemeClr>
                </a:solidFill>
              </a:rPr>
              <a:t>Polling Place Set-Up and Guidance:  Opening the Polls</a:t>
            </a:r>
          </a:p>
        </p:txBody>
      </p:sp>
      <p:sp>
        <p:nvSpPr>
          <p:cNvPr id="11" name="Text Placeholder 10"/>
          <p:cNvSpPr>
            <a:spLocks noGrp="1"/>
          </p:cNvSpPr>
          <p:nvPr>
            <p:ph type="body" sz="half" idx="2"/>
          </p:nvPr>
        </p:nvSpPr>
        <p:spPr>
          <a:xfrm>
            <a:off x="949325" y="2024053"/>
            <a:ext cx="9493332" cy="3954482"/>
          </a:xfrm>
        </p:spPr>
        <p:txBody>
          <a:bodyPr>
            <a:noAutofit/>
          </a:bodyPr>
          <a:lstStyle/>
          <a:p>
            <a:pPr marL="342900" indent="-342900">
              <a:buFont typeface="Arial" panose="020B0604020202020204" pitchFamily="34" charset="0"/>
              <a:buChar char="•"/>
            </a:pPr>
            <a:r>
              <a:rPr lang="en-US" sz="2400" dirty="0"/>
              <a:t>Polling place opening and voting MUST begin on time. </a:t>
            </a:r>
          </a:p>
          <a:p>
            <a:pPr marL="342900" indent="-342900">
              <a:buFont typeface="Arial" panose="020B0604020202020204" pitchFamily="34" charset="0"/>
              <a:buChar char="•"/>
            </a:pPr>
            <a:r>
              <a:rPr lang="en-US" sz="2400" dirty="0"/>
              <a:t>If the Omni-Ballot is not working, contact the City Clerk’s Office immediately. </a:t>
            </a:r>
          </a:p>
          <a:p>
            <a:pPr marL="342900" indent="-342900">
              <a:buFont typeface="Arial" panose="020B0604020202020204" pitchFamily="34" charset="0"/>
              <a:buChar char="•"/>
            </a:pPr>
            <a:r>
              <a:rPr lang="en-US" sz="2400" dirty="0"/>
              <a:t>If the DS-200 is not working, use the auxiliary slot on the ballot box and contact the City Clerk’s Office immediately. </a:t>
            </a:r>
          </a:p>
          <a:p>
            <a:endParaRPr lang="en-US" sz="2000" b="1" dirty="0"/>
          </a:p>
          <a:p>
            <a:pPr marL="800100" lvl="1" indent="-342900">
              <a:buFont typeface="Arial" panose="020B0604020202020204" pitchFamily="34" charset="0"/>
              <a:buChar char="•"/>
            </a:pPr>
            <a:endParaRPr lang="en-US" sz="1800" b="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Tree>
    <p:extLst>
      <p:ext uri="{BB962C8B-B14F-4D97-AF65-F5344CB8AC3E}">
        <p14:creationId xmlns:p14="http://schemas.microsoft.com/office/powerpoint/2010/main" val="41410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b="1" dirty="0"/>
              <a:t>Roster Steps at the Roster Table</a:t>
            </a:r>
          </a:p>
        </p:txBody>
      </p:sp>
      <p:sp>
        <p:nvSpPr>
          <p:cNvPr id="11" name="Text Placeholder 10"/>
          <p:cNvSpPr>
            <a:spLocks noGrp="1"/>
          </p:cNvSpPr>
          <p:nvPr>
            <p:ph type="body" sz="half" idx="2"/>
          </p:nvPr>
        </p:nvSpPr>
        <p:spPr>
          <a:xfrm>
            <a:off x="933203" y="1721923"/>
            <a:ext cx="9493332" cy="4455040"/>
          </a:xfrm>
        </p:spPr>
        <p:txBody>
          <a:bodyPr>
            <a:noAutofit/>
          </a:bodyPr>
          <a:lstStyle/>
          <a:p>
            <a:pPr marL="342900" indent="-342900">
              <a:buFont typeface="Arial" panose="020B0604020202020204" pitchFamily="34" charset="0"/>
              <a:buChar char="•"/>
            </a:pPr>
            <a:r>
              <a:rPr lang="en-US" sz="2400" dirty="0"/>
              <a:t>Ask for name and address</a:t>
            </a:r>
          </a:p>
          <a:p>
            <a:pPr marL="342900" indent="-342900">
              <a:buFont typeface="Arial" panose="020B0604020202020204" pitchFamily="34" charset="0"/>
              <a:buChar char="•"/>
            </a:pPr>
            <a:r>
              <a:rPr lang="en-US" sz="2400" dirty="0"/>
              <a:t>Voter may hand you an ID to assist with locating their name—this is voter’s choice and not required. Clarify verbally an ID not necessary so that those nearby are not confused. </a:t>
            </a:r>
          </a:p>
          <a:p>
            <a:pPr marL="342900" indent="-342900">
              <a:buFont typeface="Arial" panose="020B0604020202020204" pitchFamily="34" charset="0"/>
              <a:buChar char="•"/>
            </a:pPr>
            <a:r>
              <a:rPr lang="en-US" sz="2400" dirty="0"/>
              <a:t>Check page for roster notations, (e.g. “See ID”)</a:t>
            </a:r>
          </a:p>
          <a:p>
            <a:pPr marL="342900" indent="-342900">
              <a:buFont typeface="Arial" panose="020B0604020202020204" pitchFamily="34" charset="0"/>
              <a:buChar char="•"/>
            </a:pPr>
            <a:r>
              <a:rPr lang="en-US" sz="2400" dirty="0"/>
              <a:t>Hide Challenges from view except any Challenge for that voter   </a:t>
            </a:r>
          </a:p>
          <a:p>
            <a:pPr marL="342900" indent="-342900">
              <a:buFont typeface="Arial" panose="020B0604020202020204" pitchFamily="34" charset="0"/>
              <a:buChar char="•"/>
            </a:pPr>
            <a:r>
              <a:rPr lang="en-US" sz="2400" dirty="0"/>
              <a:t>Point to the oath and have them sign</a:t>
            </a:r>
          </a:p>
          <a:p>
            <a:pPr marL="342900" indent="-342900">
              <a:buFont typeface="Arial" panose="020B0604020202020204" pitchFamily="34" charset="0"/>
              <a:buChar char="•"/>
            </a:pPr>
            <a:r>
              <a:rPr lang="en-US" sz="2400" dirty="0"/>
              <a:t>Give voter receipt and direct to Ballot Judge station</a:t>
            </a:r>
          </a:p>
          <a:p>
            <a:pPr marL="342900" indent="-342900">
              <a:buFont typeface="Arial" panose="020B0604020202020204" pitchFamily="34" charset="0"/>
              <a:buChar char="•"/>
            </a:pPr>
            <a:r>
              <a:rPr lang="en-US" sz="2400" dirty="0"/>
              <a:t>Voters should wait their turn at least 6 feet away from the table to protect voter privacy</a:t>
            </a:r>
            <a:endParaRPr lang="en-US" sz="2000" b="1" dirty="0"/>
          </a:p>
          <a:p>
            <a:pPr marL="800100" lvl="1" indent="-342900">
              <a:buFont typeface="Arial" panose="020B0604020202020204" pitchFamily="34" charset="0"/>
              <a:buChar char="•"/>
            </a:pPr>
            <a:endParaRPr lang="en-US" sz="1800" b="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Tree>
    <p:extLst>
      <p:ext uri="{BB962C8B-B14F-4D97-AF65-F5344CB8AC3E}">
        <p14:creationId xmlns:p14="http://schemas.microsoft.com/office/powerpoint/2010/main" val="3691223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altLang="en-US" b="1" dirty="0">
                <a:ea typeface="Trebuchet MS" panose="020B0603020202020204" pitchFamily="34" charset="0"/>
                <a:cs typeface="Trebuchet MS" panose="020B0603020202020204" pitchFamily="34" charset="0"/>
              </a:rPr>
              <a:t>Roster Notations</a:t>
            </a:r>
            <a:endParaRPr lang="en-US" b="1" dirty="0"/>
          </a:p>
        </p:txBody>
      </p:sp>
      <p:sp>
        <p:nvSpPr>
          <p:cNvPr id="11" name="Text Placeholder 10"/>
          <p:cNvSpPr>
            <a:spLocks noGrp="1"/>
          </p:cNvSpPr>
          <p:nvPr>
            <p:ph type="body" sz="half" idx="2"/>
          </p:nvPr>
        </p:nvSpPr>
        <p:spPr>
          <a:xfrm>
            <a:off x="933203" y="1721923"/>
            <a:ext cx="9493332" cy="3954482"/>
          </a:xfrm>
        </p:spPr>
        <p:txBody>
          <a:bodyPr>
            <a:noAutofit/>
          </a:bodyPr>
          <a:lstStyle/>
          <a:p>
            <a:endParaRPr lang="en-US" sz="2000" b="1" dirty="0"/>
          </a:p>
          <a:p>
            <a:pPr marL="800100" lvl="1" indent="-342900">
              <a:buFont typeface="Arial" panose="020B0604020202020204" pitchFamily="34" charset="0"/>
              <a:buChar char="•"/>
            </a:pPr>
            <a:endParaRPr lang="en-US" sz="1800" b="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7" name="Picture 4" descr="R:\Admin\Voter Outreach\Election Judge Training\EJ Guide\2014\Images\Roster\rosterwithchallenge.jpg"/>
          <p:cNvPicPr>
            <a:picLocks noChangeAspect="1" noChangeArrowheads="1"/>
          </p:cNvPicPr>
          <p:nvPr/>
        </p:nvPicPr>
        <p:blipFill>
          <a:blip r:embed="rId3">
            <a:extLst>
              <a:ext uri="{28A0092B-C50C-407E-A947-70E740481C1C}">
                <a14:useLocalDpi xmlns:a14="http://schemas.microsoft.com/office/drawing/2010/main" val="0"/>
              </a:ext>
            </a:extLst>
          </a:blip>
          <a:srcRect r="45087"/>
          <a:stretch>
            <a:fillRect/>
          </a:stretch>
        </p:blipFill>
        <p:spPr bwMode="auto">
          <a:xfrm>
            <a:off x="1303317" y="1788231"/>
            <a:ext cx="8980714" cy="382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63CD54E-0C1F-41BD-B88A-B924432E7876}"/>
              </a:ext>
            </a:extLst>
          </p:cNvPr>
          <p:cNvSpPr txBox="1"/>
          <p:nvPr/>
        </p:nvSpPr>
        <p:spPr>
          <a:xfrm>
            <a:off x="8179266" y="3074349"/>
            <a:ext cx="1065402" cy="369332"/>
          </a:xfrm>
          <a:prstGeom prst="rect">
            <a:avLst/>
          </a:prstGeom>
          <a:solidFill>
            <a:schemeClr val="bg1">
              <a:lumMod val="85000"/>
            </a:schemeClr>
          </a:solidFill>
        </p:spPr>
        <p:txBody>
          <a:bodyPr wrap="square" rtlCol="0">
            <a:spAutoFit/>
          </a:bodyPr>
          <a:lstStyle/>
          <a:p>
            <a:r>
              <a:rPr lang="en-US" dirty="0"/>
              <a:t>Address</a:t>
            </a:r>
          </a:p>
        </p:txBody>
      </p:sp>
    </p:spTree>
    <p:extLst>
      <p:ext uri="{BB962C8B-B14F-4D97-AF65-F5344CB8AC3E}">
        <p14:creationId xmlns:p14="http://schemas.microsoft.com/office/powerpoint/2010/main" val="2516530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altLang="en-US" b="1" dirty="0">
                <a:ea typeface="Trebuchet MS" panose="020B0603020202020204" pitchFamily="34" charset="0"/>
                <a:cs typeface="Trebuchet MS" panose="020B0603020202020204" pitchFamily="34" charset="0"/>
              </a:rPr>
              <a:t>Common Roster Notations</a:t>
            </a:r>
            <a:endParaRPr lang="en-US" b="1" dirty="0"/>
          </a:p>
        </p:txBody>
      </p:sp>
      <p:sp>
        <p:nvSpPr>
          <p:cNvPr id="11" name="Text Placeholder 10"/>
          <p:cNvSpPr>
            <a:spLocks noGrp="1"/>
          </p:cNvSpPr>
          <p:nvPr>
            <p:ph type="body" sz="half" idx="2"/>
          </p:nvPr>
        </p:nvSpPr>
        <p:spPr>
          <a:xfrm>
            <a:off x="933203" y="1721923"/>
            <a:ext cx="9493332" cy="3954482"/>
          </a:xfrm>
        </p:spPr>
        <p:txBody>
          <a:bodyPr>
            <a:noAutofit/>
          </a:bodyPr>
          <a:lstStyle/>
          <a:p>
            <a:pPr marL="342900" indent="-342900">
              <a:buFont typeface="Arial" panose="020B0604020202020204" pitchFamily="34" charset="0"/>
              <a:buChar char="•"/>
            </a:pPr>
            <a:r>
              <a:rPr lang="en-US" sz="2400" dirty="0"/>
              <a:t>A.B. or Absentee Ballot</a:t>
            </a:r>
          </a:p>
          <a:p>
            <a:pPr marL="800100" lvl="1" indent="-342900">
              <a:buFont typeface="Arial" panose="020B0604020202020204" pitchFamily="34" charset="0"/>
              <a:buChar char="•"/>
            </a:pPr>
            <a:r>
              <a:rPr lang="en-US" sz="2200" dirty="0"/>
              <a:t>Voter has already cast an absentee ballot and cannot vote again in person</a:t>
            </a:r>
          </a:p>
          <a:p>
            <a:pPr marL="342900" indent="-342900">
              <a:buFont typeface="Arial" panose="020B0604020202020204" pitchFamily="34" charset="0"/>
              <a:buChar char="•"/>
            </a:pPr>
            <a:r>
              <a:rPr lang="en-US" sz="2400" dirty="0"/>
              <a:t>See ID</a:t>
            </a:r>
          </a:p>
          <a:p>
            <a:pPr marL="800100" lvl="1" indent="-342900">
              <a:buFont typeface="Arial" panose="020B0604020202020204" pitchFamily="34" charset="0"/>
              <a:buChar char="•"/>
            </a:pPr>
            <a:r>
              <a:rPr lang="en-US" sz="2200" dirty="0"/>
              <a:t>Must show Election Day Registration (EDR) documentation</a:t>
            </a:r>
          </a:p>
          <a:p>
            <a:pPr marL="342900" indent="-342900">
              <a:buFont typeface="Arial" panose="020B0604020202020204" pitchFamily="34" charset="0"/>
              <a:buChar char="•"/>
            </a:pPr>
            <a:r>
              <a:rPr lang="en-US" sz="2400" dirty="0"/>
              <a:t>Challenged – Postal Return (postal verification card was returned)</a:t>
            </a:r>
          </a:p>
          <a:p>
            <a:pPr marL="342900" indent="-342900">
              <a:buFont typeface="Arial" panose="020B0604020202020204" pitchFamily="34" charset="0"/>
              <a:buChar char="•"/>
            </a:pPr>
            <a:r>
              <a:rPr lang="en-US" sz="2400" dirty="0"/>
              <a:t>Challenged – Voted Out of Precinct (provide proof of residence)</a:t>
            </a:r>
          </a:p>
          <a:p>
            <a:pPr marL="342900" indent="-342900">
              <a:buFont typeface="Arial" panose="020B0604020202020204" pitchFamily="34" charset="0"/>
              <a:buChar char="•"/>
            </a:pPr>
            <a:r>
              <a:rPr lang="en-US" sz="2400" dirty="0"/>
              <a:t>Challenged – Address (residency in question) </a:t>
            </a:r>
          </a:p>
          <a:p>
            <a:pPr marL="342900" indent="-342900">
              <a:buFont typeface="Arial" panose="020B0604020202020204" pitchFamily="34" charset="0"/>
              <a:buChar char="•"/>
            </a:pPr>
            <a:r>
              <a:rPr lang="en-US" sz="2400" dirty="0"/>
              <a:t>Challenged – Guardianship (court-ordered guardianship)</a:t>
            </a:r>
          </a:p>
          <a:p>
            <a:endParaRPr lang="en-US" sz="2000" b="1" dirty="0"/>
          </a:p>
          <a:p>
            <a:pPr marL="800100" lvl="1" indent="-342900">
              <a:buFont typeface="Arial" panose="020B0604020202020204" pitchFamily="34" charset="0"/>
              <a:buChar char="•"/>
            </a:pPr>
            <a:endParaRPr lang="en-US" sz="1800" b="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Tree>
    <p:extLst>
      <p:ext uri="{BB962C8B-B14F-4D97-AF65-F5344CB8AC3E}">
        <p14:creationId xmlns:p14="http://schemas.microsoft.com/office/powerpoint/2010/main" val="115922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altLang="en-US" b="1" dirty="0"/>
              <a:t>Go to Registration Table If…</a:t>
            </a:r>
            <a:endParaRPr lang="en-US" b="1" dirty="0"/>
          </a:p>
        </p:txBody>
      </p:sp>
      <p:sp>
        <p:nvSpPr>
          <p:cNvPr id="11" name="Text Placeholder 10"/>
          <p:cNvSpPr>
            <a:spLocks noGrp="1"/>
          </p:cNvSpPr>
          <p:nvPr>
            <p:ph type="body" sz="half" idx="2"/>
          </p:nvPr>
        </p:nvSpPr>
        <p:spPr>
          <a:xfrm>
            <a:off x="3578771" y="1721923"/>
            <a:ext cx="6847763" cy="3954482"/>
          </a:xfrm>
        </p:spPr>
        <p:txBody>
          <a:bodyPr>
            <a:noAutofit/>
          </a:bodyPr>
          <a:lstStyle/>
          <a:p>
            <a:pPr marL="342900" indent="-342900">
              <a:buFont typeface="Arial" panose="020B0604020202020204" pitchFamily="34" charset="0"/>
              <a:buChar char="•"/>
            </a:pPr>
            <a:r>
              <a:rPr lang="en-US" sz="2400" dirty="0"/>
              <a:t>Submitted registration application less than 20 days before election</a:t>
            </a:r>
          </a:p>
          <a:p>
            <a:pPr marL="342900" indent="-342900">
              <a:buFont typeface="Arial" panose="020B0604020202020204" pitchFamily="34" charset="0"/>
              <a:buChar char="•"/>
            </a:pPr>
            <a:r>
              <a:rPr lang="en-US" sz="2400" dirty="0"/>
              <a:t>Has not voted in past 4 years </a:t>
            </a:r>
          </a:p>
          <a:p>
            <a:pPr marL="342900" indent="-342900">
              <a:buFont typeface="Arial" panose="020B0604020202020204" pitchFamily="34" charset="0"/>
              <a:buChar char="•"/>
            </a:pPr>
            <a:r>
              <a:rPr lang="en-US" sz="2400" dirty="0"/>
              <a:t>On roster but had legal name change</a:t>
            </a:r>
          </a:p>
          <a:p>
            <a:pPr marL="342900" indent="-342900">
              <a:buFont typeface="Arial" panose="020B0604020202020204" pitchFamily="34" charset="0"/>
              <a:buChar char="•"/>
            </a:pPr>
            <a:r>
              <a:rPr lang="en-US" sz="2400" dirty="0"/>
              <a:t>Changed addresses within the precinct</a:t>
            </a:r>
          </a:p>
          <a:p>
            <a:pPr marL="800100" lvl="1" indent="-342900">
              <a:buFont typeface="Arial" panose="020B0604020202020204" pitchFamily="34" charset="0"/>
              <a:buChar char="•"/>
            </a:pPr>
            <a:r>
              <a:rPr lang="en-US" sz="2200" dirty="0"/>
              <a:t>Even if they have moved to a new apartment within the same building</a:t>
            </a:r>
          </a:p>
          <a:p>
            <a:endParaRPr lang="en-US" sz="2000" b="1" dirty="0"/>
          </a:p>
          <a:p>
            <a:pPr marL="800100" lvl="1" indent="-342900">
              <a:buFont typeface="Arial" panose="020B0604020202020204" pitchFamily="34" charset="0"/>
              <a:buChar char="•"/>
            </a:pPr>
            <a:endParaRPr lang="en-US" sz="1800" b="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Tree>
    <p:extLst>
      <p:ext uri="{BB962C8B-B14F-4D97-AF65-F5344CB8AC3E}">
        <p14:creationId xmlns:p14="http://schemas.microsoft.com/office/powerpoint/2010/main" val="73612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fade">
                                      <p:cBhvr>
                                        <p:cTn id="33" dur="1000"/>
                                        <p:tgtEl>
                                          <p:spTgt spid="11">
                                            <p:txEl>
                                              <p:pRg st="4" end="4"/>
                                            </p:txEl>
                                          </p:spTgt>
                                        </p:tgtEl>
                                      </p:cBhvr>
                                    </p:animEffect>
                                    <p:anim calcmode="lin" valueType="num">
                                      <p:cBhvr>
                                        <p:cTn id="34"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altLang="en-US" b="1" dirty="0">
                <a:solidFill>
                  <a:schemeClr val="accent1">
                    <a:lumMod val="50000"/>
                  </a:schemeClr>
                </a:solidFill>
                <a:ea typeface="Trebuchet MS" panose="020B0603020202020204" pitchFamily="34" charset="0"/>
                <a:cs typeface="Trebuchet MS" panose="020B0603020202020204" pitchFamily="34" charset="0"/>
              </a:rPr>
              <a:t>Can’t find a voter’s name?</a:t>
            </a:r>
            <a:endParaRPr lang="en-US" b="1" dirty="0">
              <a:solidFill>
                <a:schemeClr val="accent1">
                  <a:lumMod val="50000"/>
                </a:schemeClr>
              </a:solidFill>
            </a:endParaRPr>
          </a:p>
        </p:txBody>
      </p:sp>
      <p:sp>
        <p:nvSpPr>
          <p:cNvPr id="11" name="Text Placeholder 10"/>
          <p:cNvSpPr>
            <a:spLocks noGrp="1"/>
          </p:cNvSpPr>
          <p:nvPr>
            <p:ph type="body" sz="half" idx="2"/>
          </p:nvPr>
        </p:nvSpPr>
        <p:spPr>
          <a:xfrm>
            <a:off x="933203" y="1721923"/>
            <a:ext cx="9493332" cy="3954482"/>
          </a:xfrm>
        </p:spPr>
        <p:txBody>
          <a:bodyPr>
            <a:noAutofit/>
          </a:bodyPr>
          <a:lstStyle/>
          <a:p>
            <a:pPr marL="342900" indent="-342900">
              <a:buFont typeface="Arial" panose="020B0604020202020204" pitchFamily="34" charset="0"/>
              <a:buChar char="•"/>
            </a:pPr>
            <a:r>
              <a:rPr lang="en-US" sz="2400" dirty="0"/>
              <a:t>Is the voter at the wrong precinct?</a:t>
            </a:r>
          </a:p>
          <a:p>
            <a:pPr marL="342900" indent="-342900">
              <a:buFont typeface="Arial" panose="020B0604020202020204" pitchFamily="34" charset="0"/>
              <a:buChar char="•"/>
            </a:pPr>
            <a:r>
              <a:rPr lang="en-US" sz="2400" dirty="0"/>
              <a:t>Did the voter move out of the precinct?</a:t>
            </a:r>
          </a:p>
          <a:p>
            <a:pPr marL="342900" indent="-342900">
              <a:buFont typeface="Arial" panose="020B0604020202020204" pitchFamily="34" charset="0"/>
              <a:buChar char="•"/>
            </a:pPr>
            <a:r>
              <a:rPr lang="en-US" sz="2400" dirty="0"/>
              <a:t>Was the voter’s name was left off due to clerical error?</a:t>
            </a:r>
          </a:p>
          <a:p>
            <a:pPr marL="800100" lvl="1" indent="-342900">
              <a:buFont typeface="Arial" panose="020B0604020202020204" pitchFamily="34" charset="0"/>
              <a:buChar char="•"/>
            </a:pPr>
            <a:r>
              <a:rPr lang="en-US" sz="2200" dirty="0"/>
              <a:t>See Emergency Voting Procedures as per M.R. 8200.3800 / Call the City Clerk’s Office</a:t>
            </a:r>
          </a:p>
          <a:p>
            <a:pPr marL="342900" indent="-342900">
              <a:buFont typeface="Arial" panose="020B0604020202020204" pitchFamily="34" charset="0"/>
              <a:buChar char="•"/>
            </a:pPr>
            <a:r>
              <a:rPr lang="en-US" sz="2400" dirty="0"/>
              <a:t>Does the voter’s name, address or date of birth on the roster contain a clerical error?</a:t>
            </a:r>
          </a:p>
          <a:p>
            <a:pPr marL="800100" lvl="1" indent="-342900">
              <a:buFont typeface="Arial" panose="020B0604020202020204" pitchFamily="34" charset="0"/>
              <a:buChar char="•"/>
            </a:pPr>
            <a:r>
              <a:rPr lang="en-US" sz="2200" dirty="0"/>
              <a:t>Roster correction form</a:t>
            </a:r>
          </a:p>
          <a:p>
            <a:pPr marL="342900" indent="-342900">
              <a:buFont typeface="Arial" panose="020B0604020202020204" pitchFamily="34" charset="0"/>
              <a:buChar char="•"/>
            </a:pPr>
            <a:r>
              <a:rPr lang="en-US" sz="2200" b="1" dirty="0"/>
              <a:t>If you need assistance, call the Clerk’s Office</a:t>
            </a:r>
          </a:p>
          <a:p>
            <a:pPr marL="800100" lvl="1" indent="-342900">
              <a:buFont typeface="Arial" panose="020B0604020202020204" pitchFamily="34" charset="0"/>
              <a:buChar char="•"/>
            </a:pPr>
            <a:endParaRPr lang="en-US" sz="1800" b="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Tree>
    <p:extLst>
      <p:ext uri="{BB962C8B-B14F-4D97-AF65-F5344CB8AC3E}">
        <p14:creationId xmlns:p14="http://schemas.microsoft.com/office/powerpoint/2010/main" val="4250105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altLang="en-US" b="1" dirty="0">
                <a:solidFill>
                  <a:schemeClr val="accent1">
                    <a:lumMod val="50000"/>
                  </a:schemeClr>
                </a:solidFill>
                <a:ea typeface="Trebuchet MS" panose="020B0603020202020204" pitchFamily="34" charset="0"/>
                <a:cs typeface="Trebuchet MS" panose="020B0603020202020204" pitchFamily="34" charset="0"/>
              </a:rPr>
              <a:t>Roster Tips</a:t>
            </a:r>
            <a:endParaRPr lang="en-US" b="1" dirty="0">
              <a:solidFill>
                <a:schemeClr val="accent1">
                  <a:lumMod val="50000"/>
                </a:schemeClr>
              </a:solidFill>
            </a:endParaRPr>
          </a:p>
        </p:txBody>
      </p:sp>
      <p:sp>
        <p:nvSpPr>
          <p:cNvPr id="11" name="Text Placeholder 10"/>
          <p:cNvSpPr>
            <a:spLocks noGrp="1"/>
          </p:cNvSpPr>
          <p:nvPr>
            <p:ph type="body" sz="half" idx="2"/>
          </p:nvPr>
        </p:nvSpPr>
        <p:spPr>
          <a:xfrm>
            <a:off x="933203" y="1721923"/>
            <a:ext cx="9493332" cy="3954482"/>
          </a:xfrm>
        </p:spPr>
        <p:txBody>
          <a:bodyPr>
            <a:noAutofit/>
          </a:bodyPr>
          <a:lstStyle/>
          <a:p>
            <a:pPr marL="342900" indent="-342900">
              <a:buFont typeface="Arial" panose="020B0604020202020204" pitchFamily="34" charset="0"/>
              <a:buChar char="•"/>
            </a:pPr>
            <a:r>
              <a:rPr lang="en-US" sz="2400" dirty="0"/>
              <a:t>The roster is a legal document that indicates a voter received and cast a ballot</a:t>
            </a:r>
          </a:p>
          <a:p>
            <a:pPr marL="800100" lvl="1" indent="-342900">
              <a:buFont typeface="Arial" panose="020B0604020202020204" pitchFamily="34" charset="0"/>
              <a:buChar char="•"/>
            </a:pPr>
            <a:r>
              <a:rPr lang="en-US" sz="2200" dirty="0"/>
              <a:t>Maintain it carefully – </a:t>
            </a:r>
            <a:r>
              <a:rPr lang="en-US" sz="2200" dirty="0">
                <a:solidFill>
                  <a:srgbClr val="FF0000"/>
                </a:solidFill>
              </a:rPr>
              <a:t>DO NOT REMOVE PAGES*!</a:t>
            </a:r>
          </a:p>
          <a:p>
            <a:pPr marL="342900" indent="-342900">
              <a:buFont typeface="Arial" panose="020B0604020202020204" pitchFamily="34" charset="0"/>
              <a:buChar char="•"/>
            </a:pPr>
            <a:r>
              <a:rPr lang="en-US" sz="2400" dirty="0"/>
              <a:t>Keep the roster free of unnecessary handwriting</a:t>
            </a:r>
          </a:p>
          <a:p>
            <a:pPr marL="342900" indent="-342900">
              <a:buFont typeface="Arial" panose="020B0604020202020204" pitchFamily="34" charset="0"/>
              <a:buChar char="•"/>
            </a:pPr>
            <a:r>
              <a:rPr lang="en-US" sz="2400" dirty="0"/>
              <a:t>Avoid using an “x” to identify where a person should provide their signature</a:t>
            </a:r>
          </a:p>
          <a:p>
            <a:pPr marL="342900" indent="-342900">
              <a:buFont typeface="Arial" panose="020B0604020202020204" pitchFamily="34" charset="0"/>
              <a:buChar char="•"/>
            </a:pPr>
            <a:r>
              <a:rPr lang="en-US" sz="2400" dirty="0"/>
              <a:t>Use Roster Correction Forms or Certification Statement of Deceased Voter to note changes/corrections to roster</a:t>
            </a:r>
          </a:p>
          <a:p>
            <a:endParaRPr lang="en-US" sz="2000" b="1" dirty="0"/>
          </a:p>
          <a:p>
            <a:pPr marL="800100" lvl="1" indent="-342900">
              <a:buFont typeface="Arial" panose="020B0604020202020204" pitchFamily="34" charset="0"/>
              <a:buChar char="•"/>
            </a:pPr>
            <a:endParaRPr lang="en-US" sz="1800" b="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Tree>
    <p:extLst>
      <p:ext uri="{BB962C8B-B14F-4D97-AF65-F5344CB8AC3E}">
        <p14:creationId xmlns:p14="http://schemas.microsoft.com/office/powerpoint/2010/main" val="89120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0"/>
                                        <p:tgtEl>
                                          <p:spTgt spid="11">
                                            <p:txEl>
                                              <p:pRg st="2" end="2"/>
                                            </p:txEl>
                                          </p:spTgt>
                                        </p:tgtEl>
                                      </p:cBhvr>
                                    </p:animEffect>
                                    <p:anim calcmode="lin" valueType="num">
                                      <p:cBhvr>
                                        <p:cTn id="2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fade">
                                      <p:cBhvr>
                                        <p:cTn id="26" dur="1000"/>
                                        <p:tgtEl>
                                          <p:spTgt spid="11">
                                            <p:txEl>
                                              <p:pRg st="3" end="3"/>
                                            </p:txEl>
                                          </p:spTgt>
                                        </p:tgtEl>
                                      </p:cBhvr>
                                    </p:animEffect>
                                    <p:anim calcmode="lin" valueType="num">
                                      <p:cBhvr>
                                        <p:cTn id="2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fade">
                                      <p:cBhvr>
                                        <p:cTn id="33" dur="1000"/>
                                        <p:tgtEl>
                                          <p:spTgt spid="11">
                                            <p:txEl>
                                              <p:pRg st="4" end="4"/>
                                            </p:txEl>
                                          </p:spTgt>
                                        </p:tgtEl>
                                      </p:cBhvr>
                                    </p:animEffect>
                                    <p:anim calcmode="lin" valueType="num">
                                      <p:cBhvr>
                                        <p:cTn id="34"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altLang="en-US" b="1" dirty="0">
                <a:solidFill>
                  <a:schemeClr val="accent1">
                    <a:lumMod val="50000"/>
                  </a:schemeClr>
                </a:solidFill>
                <a:ea typeface="Trebuchet MS" panose="020B0603020202020204" pitchFamily="34" charset="0"/>
                <a:cs typeface="Trebuchet MS" panose="020B0603020202020204" pitchFamily="34" charset="0"/>
              </a:rPr>
              <a:t>Registration Steps</a:t>
            </a:r>
            <a:endParaRPr lang="en-US" b="1" dirty="0">
              <a:solidFill>
                <a:schemeClr val="accent1">
                  <a:lumMod val="50000"/>
                </a:schemeClr>
              </a:solidFill>
            </a:endParaRPr>
          </a:p>
        </p:txBody>
      </p:sp>
      <p:sp>
        <p:nvSpPr>
          <p:cNvPr id="11" name="Text Placeholder 10"/>
          <p:cNvSpPr>
            <a:spLocks noGrp="1"/>
          </p:cNvSpPr>
          <p:nvPr>
            <p:ph type="body" sz="half" idx="2"/>
          </p:nvPr>
        </p:nvSpPr>
        <p:spPr>
          <a:xfrm>
            <a:off x="933203" y="1721923"/>
            <a:ext cx="9493332" cy="3954482"/>
          </a:xfrm>
        </p:spPr>
        <p:txBody>
          <a:bodyPr>
            <a:noAutofit/>
          </a:bodyPr>
          <a:lstStyle/>
          <a:p>
            <a:pPr marL="457200" indent="-457200">
              <a:buFont typeface="+mj-lt"/>
              <a:buAutoNum type="arabicPeriod"/>
            </a:pPr>
            <a:r>
              <a:rPr lang="en-US" sz="2400" dirty="0"/>
              <a:t>Use precinct finder to verify voter is at right polling place</a:t>
            </a:r>
          </a:p>
          <a:p>
            <a:pPr marL="457200" indent="-457200">
              <a:buFont typeface="+mj-lt"/>
              <a:buAutoNum type="arabicPeriod"/>
            </a:pPr>
            <a:r>
              <a:rPr lang="en-US" sz="2400" dirty="0"/>
              <a:t>Confirm voter has not already voted absentee</a:t>
            </a:r>
          </a:p>
          <a:p>
            <a:pPr marL="800100" lvl="1" indent="-342900">
              <a:buFont typeface="Arial" panose="020B0604020202020204" pitchFamily="34" charset="0"/>
              <a:buChar char="•"/>
            </a:pPr>
            <a:r>
              <a:rPr lang="en-US" sz="2400" dirty="0"/>
              <a:t>A list of AB voters will be with your materials</a:t>
            </a:r>
          </a:p>
          <a:p>
            <a:pPr marL="457200" indent="-457200">
              <a:buFont typeface="+mj-lt"/>
              <a:buAutoNum type="arabicPeriod"/>
            </a:pPr>
            <a:r>
              <a:rPr lang="en-US" sz="2400" dirty="0"/>
              <a:t>Complete a registration application</a:t>
            </a:r>
          </a:p>
          <a:p>
            <a:pPr marL="457200" indent="-457200">
              <a:buFont typeface="+mj-lt"/>
              <a:buAutoNum type="arabicPeriod"/>
            </a:pPr>
            <a:r>
              <a:rPr lang="en-US" sz="2400" dirty="0"/>
              <a:t>Confirm proof of residence</a:t>
            </a:r>
          </a:p>
          <a:p>
            <a:pPr marL="457200" indent="-457200">
              <a:buFont typeface="+mj-lt"/>
              <a:buAutoNum type="arabicPeriod"/>
            </a:pPr>
            <a:r>
              <a:rPr lang="en-US" sz="2400" dirty="0"/>
              <a:t>Complete EJ official use only section on bottom</a:t>
            </a:r>
          </a:p>
          <a:p>
            <a:pPr marL="457200" indent="-457200">
              <a:buFont typeface="+mj-lt"/>
              <a:buAutoNum type="arabicPeriod"/>
            </a:pPr>
            <a:r>
              <a:rPr lang="en-US" sz="2400" dirty="0"/>
              <a:t>Have voter read oath on the Election Day Registration roster page</a:t>
            </a:r>
          </a:p>
          <a:p>
            <a:pPr marL="457200" indent="-457200">
              <a:buFont typeface="+mj-lt"/>
              <a:buAutoNum type="arabicPeriod"/>
            </a:pPr>
            <a:r>
              <a:rPr lang="en-US" sz="2400" dirty="0"/>
              <a:t>Have voter complete and sign the Election Day Registration Roster</a:t>
            </a:r>
          </a:p>
          <a:p>
            <a:pPr marL="457200" indent="-457200">
              <a:buFont typeface="+mj-lt"/>
              <a:buAutoNum type="arabicPeriod"/>
            </a:pPr>
            <a:r>
              <a:rPr lang="en-US" sz="2400" dirty="0"/>
              <a:t>Hand them a voter receipt</a:t>
            </a:r>
          </a:p>
          <a:p>
            <a:endParaRPr lang="en-US" sz="2000" b="1" dirty="0"/>
          </a:p>
          <a:p>
            <a:pPr marL="800100" lvl="1" indent="-342900">
              <a:buFont typeface="Arial" panose="020B0604020202020204" pitchFamily="34" charset="0"/>
              <a:buChar char="•"/>
            </a:pPr>
            <a:endParaRPr lang="en-US" sz="1800" b="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Tree>
    <p:extLst>
      <p:ext uri="{BB962C8B-B14F-4D97-AF65-F5344CB8AC3E}">
        <p14:creationId xmlns:p14="http://schemas.microsoft.com/office/powerpoint/2010/main" val="395569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0"/>
                                        <p:tgtEl>
                                          <p:spTgt spid="11">
                                            <p:txEl>
                                              <p:pRg st="2" end="2"/>
                                            </p:txEl>
                                          </p:spTgt>
                                        </p:tgtEl>
                                      </p:cBhvr>
                                    </p:animEffect>
                                    <p:anim calcmode="lin" valueType="num">
                                      <p:cBhvr>
                                        <p:cTn id="2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fade">
                                      <p:cBhvr>
                                        <p:cTn id="26" dur="1000"/>
                                        <p:tgtEl>
                                          <p:spTgt spid="11">
                                            <p:txEl>
                                              <p:pRg st="3" end="3"/>
                                            </p:txEl>
                                          </p:spTgt>
                                        </p:tgtEl>
                                      </p:cBhvr>
                                    </p:animEffect>
                                    <p:anim calcmode="lin" valueType="num">
                                      <p:cBhvr>
                                        <p:cTn id="2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fade">
                                      <p:cBhvr>
                                        <p:cTn id="33" dur="1000"/>
                                        <p:tgtEl>
                                          <p:spTgt spid="11">
                                            <p:txEl>
                                              <p:pRg st="4" end="4"/>
                                            </p:txEl>
                                          </p:spTgt>
                                        </p:tgtEl>
                                      </p:cBhvr>
                                    </p:animEffect>
                                    <p:anim calcmode="lin" valueType="num">
                                      <p:cBhvr>
                                        <p:cTn id="34"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fade">
                                      <p:cBhvr>
                                        <p:cTn id="40" dur="1000"/>
                                        <p:tgtEl>
                                          <p:spTgt spid="11">
                                            <p:txEl>
                                              <p:pRg st="5" end="5"/>
                                            </p:txEl>
                                          </p:spTgt>
                                        </p:tgtEl>
                                      </p:cBhvr>
                                    </p:animEffect>
                                    <p:anim calcmode="lin" valueType="num">
                                      <p:cBhvr>
                                        <p:cTn id="41"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Effect transition="in" filter="fade">
                                      <p:cBhvr>
                                        <p:cTn id="47" dur="1000"/>
                                        <p:tgtEl>
                                          <p:spTgt spid="11">
                                            <p:txEl>
                                              <p:pRg st="6" end="6"/>
                                            </p:txEl>
                                          </p:spTgt>
                                        </p:tgtEl>
                                      </p:cBhvr>
                                    </p:animEffect>
                                    <p:anim calcmode="lin" valueType="num">
                                      <p:cBhvr>
                                        <p:cTn id="48"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1">
                                            <p:txEl>
                                              <p:pRg st="7" end="7"/>
                                            </p:txEl>
                                          </p:spTgt>
                                        </p:tgtEl>
                                        <p:attrNameLst>
                                          <p:attrName>style.visibility</p:attrName>
                                        </p:attrNameLst>
                                      </p:cBhvr>
                                      <p:to>
                                        <p:strVal val="visible"/>
                                      </p:to>
                                    </p:set>
                                    <p:animEffect transition="in" filter="fade">
                                      <p:cBhvr>
                                        <p:cTn id="54" dur="1000"/>
                                        <p:tgtEl>
                                          <p:spTgt spid="11">
                                            <p:txEl>
                                              <p:pRg st="7" end="7"/>
                                            </p:txEl>
                                          </p:spTgt>
                                        </p:tgtEl>
                                      </p:cBhvr>
                                    </p:animEffect>
                                    <p:anim calcmode="lin" valueType="num">
                                      <p:cBhvr>
                                        <p:cTn id="55"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1">
                                            <p:txEl>
                                              <p:pRg st="8" end="8"/>
                                            </p:txEl>
                                          </p:spTgt>
                                        </p:tgtEl>
                                        <p:attrNameLst>
                                          <p:attrName>style.visibility</p:attrName>
                                        </p:attrNameLst>
                                      </p:cBhvr>
                                      <p:to>
                                        <p:strVal val="visible"/>
                                      </p:to>
                                    </p:set>
                                    <p:animEffect transition="in" filter="fade">
                                      <p:cBhvr>
                                        <p:cTn id="61" dur="1000"/>
                                        <p:tgtEl>
                                          <p:spTgt spid="11">
                                            <p:txEl>
                                              <p:pRg st="8" end="8"/>
                                            </p:txEl>
                                          </p:spTgt>
                                        </p:tgtEl>
                                      </p:cBhvr>
                                    </p:animEffect>
                                    <p:anim calcmode="lin" valueType="num">
                                      <p:cBhvr>
                                        <p:cTn id="62"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301625" y="210683"/>
            <a:ext cx="10514012" cy="1046617"/>
          </a:xfrm>
        </p:spPr>
        <p:txBody>
          <a:bodyPr>
            <a:normAutofit/>
          </a:bodyPr>
          <a:lstStyle/>
          <a:p>
            <a:r>
              <a:rPr lang="en-US" altLang="en-US" b="1" dirty="0">
                <a:solidFill>
                  <a:schemeClr val="accent1">
                    <a:lumMod val="50000"/>
                  </a:schemeClr>
                </a:solidFill>
                <a:ea typeface="Trebuchet MS" panose="020B0603020202020204" pitchFamily="34" charset="0"/>
                <a:cs typeface="Trebuchet MS" panose="020B0603020202020204" pitchFamily="34" charset="0"/>
              </a:rPr>
              <a:t>Election Day Registration (EDR or VRA) Application</a:t>
            </a:r>
            <a:endParaRPr lang="en-US" b="1" dirty="0">
              <a:solidFill>
                <a:schemeClr val="accent1">
                  <a:lumMod val="50000"/>
                </a:schemeClr>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3" name="Text Placeholder 2"/>
          <p:cNvSpPr>
            <a:spLocks noGrp="1"/>
          </p:cNvSpPr>
          <p:nvPr>
            <p:ph type="body" sz="half" idx="2"/>
          </p:nvPr>
        </p:nvSpPr>
        <p:spPr/>
        <p:txBody>
          <a:bodyPr/>
          <a:lstStyle/>
          <a:p>
            <a:endParaRPr lang="en-US" dirty="0"/>
          </a:p>
        </p:txBody>
      </p:sp>
      <p:pic>
        <p:nvPicPr>
          <p:cNvPr id="8" name="Picture 7"/>
          <p:cNvPicPr>
            <a:picLocks noChangeAspect="1"/>
          </p:cNvPicPr>
          <p:nvPr/>
        </p:nvPicPr>
        <p:blipFill>
          <a:blip r:embed="rId3"/>
          <a:stretch>
            <a:fillRect/>
          </a:stretch>
        </p:blipFill>
        <p:spPr>
          <a:xfrm>
            <a:off x="726211" y="1380310"/>
            <a:ext cx="4045814" cy="5241968"/>
          </a:xfrm>
          <a:prstGeom prst="rect">
            <a:avLst/>
          </a:prstGeom>
        </p:spPr>
      </p:pic>
      <p:pic>
        <p:nvPicPr>
          <p:cNvPr id="6" name="Picture 5"/>
          <p:cNvPicPr>
            <a:picLocks noChangeAspect="1"/>
          </p:cNvPicPr>
          <p:nvPr/>
        </p:nvPicPr>
        <p:blipFill>
          <a:blip r:embed="rId4"/>
          <a:stretch>
            <a:fillRect/>
          </a:stretch>
        </p:blipFill>
        <p:spPr>
          <a:xfrm>
            <a:off x="5434736" y="1380310"/>
            <a:ext cx="4011516" cy="5243014"/>
          </a:xfrm>
          <a:prstGeom prst="rect">
            <a:avLst/>
          </a:prstGeom>
        </p:spPr>
      </p:pic>
    </p:spTree>
    <p:extLst>
      <p:ext uri="{BB962C8B-B14F-4D97-AF65-F5344CB8AC3E}">
        <p14:creationId xmlns:p14="http://schemas.microsoft.com/office/powerpoint/2010/main" val="565607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altLang="en-US" b="1" dirty="0">
                <a:solidFill>
                  <a:schemeClr val="accent1">
                    <a:lumMod val="50000"/>
                  </a:schemeClr>
                </a:solidFill>
              </a:rPr>
              <a:t>‘Official Use Only’ Section</a:t>
            </a:r>
            <a:endParaRPr lang="en-US" b="1" dirty="0">
              <a:solidFill>
                <a:schemeClr val="accent1">
                  <a:lumMod val="50000"/>
                </a:schemeClr>
              </a:solidFill>
            </a:endParaRPr>
          </a:p>
        </p:txBody>
      </p:sp>
      <p:sp>
        <p:nvSpPr>
          <p:cNvPr id="11" name="Text Placeholder 10"/>
          <p:cNvSpPr>
            <a:spLocks noGrp="1"/>
          </p:cNvSpPr>
          <p:nvPr>
            <p:ph type="body" sz="half" idx="2"/>
          </p:nvPr>
        </p:nvSpPr>
        <p:spPr>
          <a:xfrm>
            <a:off x="933203" y="1721923"/>
            <a:ext cx="9493332" cy="3954482"/>
          </a:xfrm>
        </p:spPr>
        <p:txBody>
          <a:bodyPr>
            <a:noAutofit/>
          </a:bodyPr>
          <a:lstStyle/>
          <a:p>
            <a:endParaRPr lang="en-US" sz="2000" b="1" dirty="0"/>
          </a:p>
          <a:p>
            <a:pPr marL="800100" lvl="1" indent="-342900">
              <a:buFont typeface="Arial" panose="020B0604020202020204" pitchFamily="34" charset="0"/>
              <a:buChar char="•"/>
            </a:pPr>
            <a:endParaRPr lang="en-US" sz="1800" b="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3" name="Picture 2"/>
          <p:cNvPicPr>
            <a:picLocks noChangeAspect="1"/>
          </p:cNvPicPr>
          <p:nvPr/>
        </p:nvPicPr>
        <p:blipFill>
          <a:blip r:embed="rId3"/>
          <a:stretch>
            <a:fillRect/>
          </a:stretch>
        </p:blipFill>
        <p:spPr>
          <a:xfrm>
            <a:off x="949325" y="2137341"/>
            <a:ext cx="8468078" cy="1589270"/>
          </a:xfrm>
          <a:prstGeom prst="rect">
            <a:avLst/>
          </a:prstGeom>
        </p:spPr>
      </p:pic>
    </p:spTree>
    <p:extLst>
      <p:ext uri="{BB962C8B-B14F-4D97-AF65-F5344CB8AC3E}">
        <p14:creationId xmlns:p14="http://schemas.microsoft.com/office/powerpoint/2010/main" val="274450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735002" y="5561339"/>
            <a:ext cx="1237595" cy="1237595"/>
          </a:xfrm>
          <a:prstGeom prst="rect">
            <a:avLst/>
          </a:prstGeom>
        </p:spPr>
      </p:pic>
      <p:sp>
        <p:nvSpPr>
          <p:cNvPr id="2" name="Title 1"/>
          <p:cNvSpPr>
            <a:spLocks noGrp="1"/>
          </p:cNvSpPr>
          <p:nvPr>
            <p:ph type="title"/>
          </p:nvPr>
        </p:nvSpPr>
        <p:spPr/>
        <p:txBody>
          <a:bodyPr/>
          <a:lstStyle/>
          <a:p>
            <a:r>
              <a:rPr lang="en-US" b="1" dirty="0">
                <a:solidFill>
                  <a:schemeClr val="accent1">
                    <a:lumMod val="50000"/>
                  </a:schemeClr>
                </a:solidFill>
              </a:rPr>
              <a:t>Training Agenda</a:t>
            </a:r>
          </a:p>
        </p:txBody>
      </p:sp>
      <p:sp>
        <p:nvSpPr>
          <p:cNvPr id="3" name="Content Placeholder 2"/>
          <p:cNvSpPr>
            <a:spLocks noGrp="1"/>
          </p:cNvSpPr>
          <p:nvPr>
            <p:ph idx="1"/>
          </p:nvPr>
        </p:nvSpPr>
        <p:spPr>
          <a:xfrm>
            <a:off x="838200" y="1825625"/>
            <a:ext cx="10515600" cy="4219575"/>
          </a:xfrm>
        </p:spPr>
        <p:txBody>
          <a:bodyPr>
            <a:normAutofit/>
          </a:bodyPr>
          <a:lstStyle/>
          <a:p>
            <a:r>
              <a:rPr lang="en-US" dirty="0"/>
              <a:t>Code of Conduct</a:t>
            </a:r>
          </a:p>
          <a:p>
            <a:r>
              <a:rPr lang="en-US" dirty="0"/>
              <a:t>Polling Place Set-Up</a:t>
            </a:r>
          </a:p>
          <a:p>
            <a:r>
              <a:rPr lang="en-US" dirty="0"/>
              <a:t>Opening the Polls</a:t>
            </a:r>
          </a:p>
          <a:p>
            <a:r>
              <a:rPr lang="en-US" dirty="0"/>
              <a:t>Election Judge Duties</a:t>
            </a:r>
          </a:p>
          <a:p>
            <a:r>
              <a:rPr lang="en-US" dirty="0"/>
              <a:t>Polling Place Conduct</a:t>
            </a:r>
          </a:p>
          <a:p>
            <a:r>
              <a:rPr lang="en-US" dirty="0"/>
              <a:t>Providing Assistance to Voters</a:t>
            </a:r>
          </a:p>
          <a:p>
            <a:r>
              <a:rPr lang="en-US" dirty="0"/>
              <a:t>Challengers</a:t>
            </a:r>
          </a:p>
          <a:p>
            <a:r>
              <a:rPr lang="en-US" dirty="0"/>
              <a:t>Closing the Polls</a:t>
            </a:r>
          </a:p>
        </p:txBody>
      </p:sp>
    </p:spTree>
    <p:extLst>
      <p:ext uri="{BB962C8B-B14F-4D97-AF65-F5344CB8AC3E}">
        <p14:creationId xmlns:p14="http://schemas.microsoft.com/office/powerpoint/2010/main" val="3135194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altLang="en-US" b="1" dirty="0">
                <a:solidFill>
                  <a:schemeClr val="accent1">
                    <a:lumMod val="50000"/>
                  </a:schemeClr>
                </a:solidFill>
              </a:rPr>
              <a:t>Eligibility</a:t>
            </a:r>
            <a:endParaRPr lang="en-US" b="1" dirty="0">
              <a:solidFill>
                <a:schemeClr val="accent1">
                  <a:lumMod val="50000"/>
                </a:schemeClr>
              </a:solidFill>
            </a:endParaRPr>
          </a:p>
        </p:txBody>
      </p:sp>
      <p:sp>
        <p:nvSpPr>
          <p:cNvPr id="11" name="Text Placeholder 10"/>
          <p:cNvSpPr>
            <a:spLocks noGrp="1"/>
          </p:cNvSpPr>
          <p:nvPr>
            <p:ph type="body" sz="half" idx="2"/>
          </p:nvPr>
        </p:nvSpPr>
        <p:spPr>
          <a:xfrm>
            <a:off x="933203" y="1721923"/>
            <a:ext cx="9493332" cy="3954482"/>
          </a:xfrm>
        </p:spPr>
        <p:txBody>
          <a:bodyPr>
            <a:noAutofit/>
          </a:bodyPr>
          <a:lstStyle/>
          <a:p>
            <a:endParaRPr lang="en-US" sz="2000" b="1" dirty="0"/>
          </a:p>
          <a:p>
            <a:pPr marL="800100" lvl="1" indent="-342900">
              <a:buFont typeface="Arial" panose="020B0604020202020204" pitchFamily="34" charset="0"/>
              <a:buChar char="•"/>
            </a:pPr>
            <a:endParaRPr lang="en-US" sz="1800" b="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962929"/>
            <a:ext cx="9202835" cy="4678204"/>
          </a:xfrm>
          <a:prstGeom prst="rect">
            <a:avLst/>
          </a:prstGeom>
          <a:noFill/>
        </p:spPr>
        <p:txBody>
          <a:bodyPr wrap="square" rtlCol="0">
            <a:spAutoFit/>
          </a:bodyPr>
          <a:lstStyle/>
          <a:p>
            <a:pPr marL="285750" indent="-285750">
              <a:buFont typeface="Arial" panose="020B0604020202020204" pitchFamily="34" charset="0"/>
              <a:buChar char="•"/>
            </a:pPr>
            <a:r>
              <a:rPr lang="en-US" altLang="en-US" sz="2800" dirty="0"/>
              <a:t>A U.S. citizen</a:t>
            </a:r>
          </a:p>
          <a:p>
            <a:pPr marL="285750" indent="-285750">
              <a:buFont typeface="Arial" panose="020B0604020202020204" pitchFamily="34" charset="0"/>
              <a:buChar char="•"/>
            </a:pPr>
            <a:r>
              <a:rPr lang="en-US" altLang="en-US" sz="2800" dirty="0"/>
              <a:t>At least 18 years old on Election Day (may register if at least 16, but cannot vote)</a:t>
            </a:r>
          </a:p>
          <a:p>
            <a:pPr marL="285750" indent="-285750">
              <a:buFont typeface="Arial" panose="020B0604020202020204" pitchFamily="34" charset="0"/>
              <a:buChar char="•"/>
            </a:pPr>
            <a:r>
              <a:rPr lang="en-US" altLang="en-US" sz="2800" dirty="0"/>
              <a:t>A resident of Minnesota (NOT a specific precinct) for 20 days</a:t>
            </a:r>
          </a:p>
          <a:p>
            <a:pPr marL="285750" indent="-285750">
              <a:buFont typeface="Arial" panose="020B0604020202020204" pitchFamily="34" charset="0"/>
              <a:buChar char="•"/>
            </a:pPr>
            <a:r>
              <a:rPr lang="en-US" altLang="en-US" sz="2800" dirty="0"/>
              <a:t>A person can vote while under guardianship unless a judge specifically has revoked their right to vote. </a:t>
            </a:r>
          </a:p>
          <a:p>
            <a:pPr marL="285750" indent="-285750">
              <a:buFont typeface="Arial" panose="020B0604020202020204" pitchFamily="34" charset="0"/>
              <a:buChar char="•"/>
            </a:pPr>
            <a:r>
              <a:rPr lang="en-US" altLang="en-US" sz="2800" dirty="0"/>
              <a:t>A person cannot vote if a court has ruled that they are legally incompetent</a:t>
            </a:r>
          </a:p>
          <a:p>
            <a:pPr marL="285750" indent="-285750">
              <a:buFont typeface="Arial" panose="020B0604020202020204" pitchFamily="34" charset="0"/>
              <a:buChar char="•"/>
            </a:pPr>
            <a:r>
              <a:rPr lang="en-US" altLang="en-US" sz="2800" dirty="0"/>
              <a:t>A criminal record does not impact your right to vote unless you are currently incarcerated for a felony conviction</a:t>
            </a:r>
            <a:endParaRPr lang="en-US" altLang="en-US" dirty="0"/>
          </a:p>
          <a:p>
            <a:endParaRPr lang="en-US" dirty="0"/>
          </a:p>
        </p:txBody>
      </p:sp>
    </p:spTree>
    <p:extLst>
      <p:ext uri="{BB962C8B-B14F-4D97-AF65-F5344CB8AC3E}">
        <p14:creationId xmlns:p14="http://schemas.microsoft.com/office/powerpoint/2010/main" val="218001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11" name="Text Placeholder 10"/>
          <p:cNvSpPr>
            <a:spLocks noGrp="1"/>
          </p:cNvSpPr>
          <p:nvPr>
            <p:ph type="body" sz="half" idx="2"/>
          </p:nvPr>
        </p:nvSpPr>
        <p:spPr>
          <a:xfrm>
            <a:off x="933203" y="1721923"/>
            <a:ext cx="9493332" cy="3954482"/>
          </a:xfrm>
        </p:spPr>
        <p:txBody>
          <a:bodyPr>
            <a:noAutofit/>
          </a:bodyPr>
          <a:lstStyle/>
          <a:p>
            <a:endParaRPr lang="en-US" sz="2000" b="1" dirty="0"/>
          </a:p>
          <a:p>
            <a:pPr marL="800100" lvl="1" indent="-342900">
              <a:buFont typeface="Arial" panose="020B0604020202020204" pitchFamily="34" charset="0"/>
              <a:buChar char="•"/>
            </a:pPr>
            <a:endParaRPr lang="en-US" sz="1800" b="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1295401" y="2372943"/>
            <a:ext cx="9743440" cy="1754326"/>
          </a:xfrm>
          <a:prstGeom prst="rect">
            <a:avLst/>
          </a:prstGeom>
          <a:noFill/>
        </p:spPr>
        <p:txBody>
          <a:bodyPr wrap="square" rtlCol="0">
            <a:spAutoFit/>
          </a:bodyPr>
          <a:lstStyle/>
          <a:p>
            <a:pPr algn="ctr"/>
            <a:r>
              <a:rPr lang="en-US" sz="3600" b="1" dirty="0">
                <a:solidFill>
                  <a:schemeClr val="accent1">
                    <a:lumMod val="50000"/>
                  </a:schemeClr>
                </a:solidFill>
              </a:rPr>
              <a:t>What are the valid forms of proof of residence </a:t>
            </a:r>
          </a:p>
          <a:p>
            <a:pPr algn="ctr"/>
            <a:r>
              <a:rPr lang="en-US" sz="3600" b="1" dirty="0">
                <a:solidFill>
                  <a:schemeClr val="accent1">
                    <a:lumMod val="50000"/>
                  </a:schemeClr>
                </a:solidFill>
              </a:rPr>
              <a:t>acceptable for Election Day registration? </a:t>
            </a:r>
          </a:p>
          <a:p>
            <a:endParaRPr lang="en-US" altLang="en-US" dirty="0"/>
          </a:p>
          <a:p>
            <a:endParaRPr lang="en-US" dirty="0"/>
          </a:p>
        </p:txBody>
      </p:sp>
    </p:spTree>
    <p:extLst>
      <p:ext uri="{BB962C8B-B14F-4D97-AF65-F5344CB8AC3E}">
        <p14:creationId xmlns:p14="http://schemas.microsoft.com/office/powerpoint/2010/main" val="3411053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altLang="en-US" b="1" dirty="0">
                <a:solidFill>
                  <a:schemeClr val="accent1">
                    <a:lumMod val="50000"/>
                  </a:schemeClr>
                </a:solidFill>
              </a:rPr>
              <a:t>1. ID With Current Name And Address</a:t>
            </a:r>
            <a:endParaRPr lang="en-US" b="1" dirty="0">
              <a:solidFill>
                <a:schemeClr val="accent1">
                  <a:lumMod val="50000"/>
                </a:schemeClr>
              </a:solidFill>
            </a:endParaRPr>
          </a:p>
        </p:txBody>
      </p:sp>
      <p:sp>
        <p:nvSpPr>
          <p:cNvPr id="11" name="Text Placeholder 10"/>
          <p:cNvSpPr>
            <a:spLocks noGrp="1"/>
          </p:cNvSpPr>
          <p:nvPr>
            <p:ph type="body" sz="half" idx="2"/>
          </p:nvPr>
        </p:nvSpPr>
        <p:spPr>
          <a:xfrm>
            <a:off x="933203" y="1721923"/>
            <a:ext cx="9493332" cy="3954482"/>
          </a:xfrm>
        </p:spPr>
        <p:txBody>
          <a:bodyPr>
            <a:noAutofit/>
          </a:bodyPr>
          <a:lstStyle/>
          <a:p>
            <a:endParaRPr lang="en-US" sz="2000" b="1" dirty="0"/>
          </a:p>
          <a:p>
            <a:pPr marL="800100" lvl="1" indent="-342900">
              <a:buFont typeface="Arial" panose="020B0604020202020204" pitchFamily="34" charset="0"/>
              <a:buChar char="•"/>
            </a:pPr>
            <a:endParaRPr lang="en-US" sz="1800" b="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962929"/>
            <a:ext cx="9202835" cy="4154984"/>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a:t>Current Minnesota driver’s license, learner’s permit or ID card</a:t>
            </a:r>
          </a:p>
          <a:p>
            <a:pPr marL="800100" lvl="1" indent="-342900">
              <a:buFont typeface="Arial" panose="020B0604020202020204" pitchFamily="34" charset="0"/>
              <a:buChar char="•"/>
            </a:pPr>
            <a:r>
              <a:rPr lang="en-US" altLang="en-US" sz="2400" dirty="0"/>
              <a:t>Receipt for a Minnesota driver’s license, learner’s permit or ID card</a:t>
            </a:r>
          </a:p>
          <a:p>
            <a:pPr marL="1257300" lvl="2" indent="-342900">
              <a:buFont typeface="Arial" panose="020B0604020202020204" pitchFamily="34" charset="0"/>
              <a:buChar char="•"/>
            </a:pPr>
            <a:r>
              <a:rPr lang="en-US" altLang="en-US" sz="2000" dirty="0"/>
              <a:t>NOT required to show photo ID, receipt alone is sufficient (generally includes a picture now) </a:t>
            </a:r>
          </a:p>
          <a:p>
            <a:pPr marL="1257300" lvl="2" indent="-342900">
              <a:buFont typeface="Arial" panose="020B0604020202020204" pitchFamily="34" charset="0"/>
              <a:buChar char="•"/>
            </a:pPr>
            <a:endParaRPr lang="en-US" altLang="en-US" sz="2000" dirty="0"/>
          </a:p>
          <a:p>
            <a:pPr marL="342900" indent="-342900">
              <a:buFont typeface="Arial" panose="020B0604020202020204" pitchFamily="34" charset="0"/>
              <a:buChar char="•"/>
            </a:pPr>
            <a:r>
              <a:rPr lang="en-US" altLang="en-US" sz="2400" dirty="0"/>
              <a:t>Tribal ID with name, current address, signature and picture from federally recognized tribal government</a:t>
            </a:r>
          </a:p>
          <a:p>
            <a:endParaRPr lang="en-US" altLang="en-US" sz="2400" dirty="0"/>
          </a:p>
          <a:p>
            <a:pPr marL="342900" indent="-342900">
              <a:buFont typeface="Arial" panose="020B0604020202020204" pitchFamily="34" charset="0"/>
              <a:buChar char="•"/>
            </a:pPr>
            <a:r>
              <a:rPr lang="en-US" altLang="en-US" sz="2400" dirty="0"/>
              <a:t>Valid Student ID if student lives on or in the same city as campus</a:t>
            </a:r>
          </a:p>
          <a:p>
            <a:endParaRPr lang="en-US" altLang="en-US" dirty="0"/>
          </a:p>
          <a:p>
            <a:endParaRPr lang="en-US" dirty="0"/>
          </a:p>
        </p:txBody>
      </p:sp>
    </p:spTree>
    <p:extLst>
      <p:ext uri="{BB962C8B-B14F-4D97-AF65-F5344CB8AC3E}">
        <p14:creationId xmlns:p14="http://schemas.microsoft.com/office/powerpoint/2010/main" val="2035528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altLang="en-US" b="1" dirty="0">
                <a:solidFill>
                  <a:schemeClr val="accent1">
                    <a:lumMod val="50000"/>
                  </a:schemeClr>
                </a:solidFill>
              </a:rPr>
              <a:t>2. Old or Expired ID  and a Document With Address</a:t>
            </a:r>
            <a:endParaRPr lang="en-US" b="1" dirty="0">
              <a:solidFill>
                <a:schemeClr val="accent1">
                  <a:lumMod val="50000"/>
                </a:schemeClr>
              </a:solidFill>
            </a:endParaRPr>
          </a:p>
        </p:txBody>
      </p:sp>
      <p:sp>
        <p:nvSpPr>
          <p:cNvPr id="11" name="Text Placeholder 10"/>
          <p:cNvSpPr>
            <a:spLocks noGrp="1"/>
          </p:cNvSpPr>
          <p:nvPr>
            <p:ph type="body" sz="half" idx="2"/>
          </p:nvPr>
        </p:nvSpPr>
        <p:spPr>
          <a:xfrm>
            <a:off x="933203" y="1721923"/>
            <a:ext cx="9493332" cy="3954482"/>
          </a:xfrm>
        </p:spPr>
        <p:txBody>
          <a:bodyPr>
            <a:noAutofit/>
          </a:bodyPr>
          <a:lstStyle/>
          <a:p>
            <a:endParaRPr lang="en-US" sz="2000" b="1" dirty="0"/>
          </a:p>
          <a:p>
            <a:pPr marL="800100" lvl="1" indent="-342900">
              <a:buFont typeface="Arial" panose="020B0604020202020204" pitchFamily="34" charset="0"/>
              <a:buChar char="•"/>
            </a:pPr>
            <a:endParaRPr lang="en-US" sz="1800" b="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962929"/>
            <a:ext cx="9202835" cy="2862322"/>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a:t>The ID can be expired</a:t>
            </a:r>
          </a:p>
          <a:p>
            <a:pPr marL="342900" indent="-342900">
              <a:buFont typeface="Arial" panose="020B0604020202020204" pitchFamily="34" charset="0"/>
              <a:buChar char="•"/>
            </a:pPr>
            <a:r>
              <a:rPr lang="en-US" altLang="en-US" sz="2400" dirty="0"/>
              <a:t>The document can be a bill, account or start-of service statement, and must be due or dated within 30 days of the election. </a:t>
            </a:r>
          </a:p>
          <a:p>
            <a:pPr marL="342900" indent="-342900">
              <a:buFont typeface="Arial" panose="020B0604020202020204" pitchFamily="34" charset="0"/>
              <a:buChar char="•"/>
            </a:pPr>
            <a:r>
              <a:rPr lang="en-US" altLang="en-US" sz="2400" dirty="0"/>
              <a:t>Student fee statement must be for current or next semester</a:t>
            </a:r>
          </a:p>
          <a:p>
            <a:pPr marL="342900" indent="-342900">
              <a:buFont typeface="Arial" panose="020B0604020202020204" pitchFamily="34" charset="0"/>
              <a:buChar char="•"/>
            </a:pPr>
            <a:r>
              <a:rPr lang="en-US" altLang="en-US" sz="2400" dirty="0"/>
              <a:t>You can also show the document on a phone or other electronic device</a:t>
            </a:r>
          </a:p>
          <a:p>
            <a:endParaRPr lang="en-US" altLang="en-US" dirty="0"/>
          </a:p>
          <a:p>
            <a:endParaRPr lang="en-US" dirty="0"/>
          </a:p>
        </p:txBody>
      </p:sp>
    </p:spTree>
    <p:extLst>
      <p:ext uri="{BB962C8B-B14F-4D97-AF65-F5344CB8AC3E}">
        <p14:creationId xmlns:p14="http://schemas.microsoft.com/office/powerpoint/2010/main" val="4107737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altLang="en-US" b="1" dirty="0">
                <a:solidFill>
                  <a:schemeClr val="accent1">
                    <a:lumMod val="50000"/>
                  </a:schemeClr>
                </a:solidFill>
              </a:rPr>
              <a:t>2. Old or Expired ID  and a Document With Address</a:t>
            </a:r>
            <a:endParaRPr lang="en-US" b="1" dirty="0">
              <a:solidFill>
                <a:schemeClr val="accent1">
                  <a:lumMod val="50000"/>
                </a:schemeClr>
              </a:solidFill>
            </a:endParaRPr>
          </a:p>
        </p:txBody>
      </p:sp>
      <p:sp>
        <p:nvSpPr>
          <p:cNvPr id="11" name="Text Placeholder 10"/>
          <p:cNvSpPr>
            <a:spLocks noGrp="1"/>
          </p:cNvSpPr>
          <p:nvPr>
            <p:ph type="body" sz="half" idx="2"/>
          </p:nvPr>
        </p:nvSpPr>
        <p:spPr>
          <a:xfrm>
            <a:off x="804076" y="1747308"/>
            <a:ext cx="9493332" cy="3954482"/>
          </a:xfrm>
        </p:spPr>
        <p:txBody>
          <a:bodyPr>
            <a:noAutofit/>
          </a:bodyPr>
          <a:lstStyle/>
          <a:p>
            <a:r>
              <a:rPr lang="en-US" altLang="en-US" sz="2400" b="1" dirty="0">
                <a:ea typeface="Trebuchet MS" panose="020B0603020202020204" pitchFamily="34" charset="0"/>
                <a:cs typeface="Trebuchet MS" panose="020B0603020202020204" pitchFamily="34" charset="0"/>
              </a:rPr>
              <a:t>Approved old or expired photo ID:</a:t>
            </a:r>
          </a:p>
          <a:p>
            <a:endParaRPr lang="en-US" sz="2400" b="1" dirty="0"/>
          </a:p>
          <a:p>
            <a:pPr marL="800100" lvl="1" indent="-342900">
              <a:buFont typeface="Arial" panose="020B0604020202020204" pitchFamily="34" charset="0"/>
              <a:buChar char="•"/>
            </a:pPr>
            <a:endParaRPr lang="en-US" sz="1800" b="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962929"/>
            <a:ext cx="9202835" cy="3231654"/>
          </a:xfrm>
          <a:prstGeom prst="rect">
            <a:avLst/>
          </a:prstGeom>
          <a:noFill/>
        </p:spPr>
        <p:txBody>
          <a:bodyPr wrap="square" rtlCol="0">
            <a:spAutoFit/>
          </a:bodyPr>
          <a:lstStyle/>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r>
              <a:rPr lang="en-US" altLang="en-US" sz="2400" dirty="0"/>
              <a:t>Driver’s license, state ID or learner’s permit issued by any state</a:t>
            </a:r>
          </a:p>
          <a:p>
            <a:pPr marL="342900" indent="-342900">
              <a:buFont typeface="Arial" panose="020B0604020202020204" pitchFamily="34" charset="0"/>
              <a:buChar char="•"/>
            </a:pPr>
            <a:r>
              <a:rPr lang="en-US" altLang="en-US" sz="2400" dirty="0"/>
              <a:t>U.S. Passport</a:t>
            </a:r>
          </a:p>
          <a:p>
            <a:pPr marL="342900" indent="-342900">
              <a:buFont typeface="Arial" panose="020B0604020202020204" pitchFamily="34" charset="0"/>
              <a:buChar char="•"/>
            </a:pPr>
            <a:r>
              <a:rPr lang="en-US" altLang="en-US" sz="2400" dirty="0"/>
              <a:t>U.S. Military or Veteran ID</a:t>
            </a:r>
          </a:p>
          <a:p>
            <a:pPr marL="342900" indent="-342900">
              <a:buFont typeface="Arial" panose="020B0604020202020204" pitchFamily="34" charset="0"/>
              <a:buChar char="•"/>
            </a:pPr>
            <a:r>
              <a:rPr lang="en-US" altLang="en-US" sz="2400" dirty="0"/>
              <a:t>Tribal ID with name, signature and photo</a:t>
            </a:r>
          </a:p>
          <a:p>
            <a:pPr marL="342900" indent="-342900">
              <a:buFont typeface="Arial" panose="020B0604020202020204" pitchFamily="34" charset="0"/>
              <a:buChar char="•"/>
            </a:pPr>
            <a:r>
              <a:rPr lang="en-US" altLang="en-US" sz="2400" dirty="0"/>
              <a:t>Minnesota university or college ID</a:t>
            </a:r>
          </a:p>
          <a:p>
            <a:pPr marL="342900" indent="-342900">
              <a:buFont typeface="Arial" panose="020B0604020202020204" pitchFamily="34" charset="0"/>
              <a:buChar char="•"/>
            </a:pPr>
            <a:r>
              <a:rPr lang="en-US" altLang="en-US" sz="2400" dirty="0"/>
              <a:t>Minnesota high school ID</a:t>
            </a:r>
          </a:p>
          <a:p>
            <a:endParaRPr lang="en-US" altLang="en-US" dirty="0"/>
          </a:p>
          <a:p>
            <a:endParaRPr lang="en-US" dirty="0"/>
          </a:p>
        </p:txBody>
      </p:sp>
    </p:spTree>
    <p:extLst>
      <p:ext uri="{BB962C8B-B14F-4D97-AF65-F5344CB8AC3E}">
        <p14:creationId xmlns:p14="http://schemas.microsoft.com/office/powerpoint/2010/main" val="3947077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altLang="en-US" b="1" dirty="0">
                <a:solidFill>
                  <a:schemeClr val="accent1">
                    <a:lumMod val="50000"/>
                  </a:schemeClr>
                </a:solidFill>
              </a:rPr>
              <a:t>2. Old or Expired ID  and a Document With Address</a:t>
            </a:r>
            <a:endParaRPr lang="en-US" b="1" dirty="0">
              <a:solidFill>
                <a:schemeClr val="accent1">
                  <a:lumMod val="50000"/>
                </a:schemeClr>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962929"/>
            <a:ext cx="9202835" cy="4247317"/>
          </a:xfrm>
          <a:prstGeom prst="rect">
            <a:avLst/>
          </a:prstGeom>
          <a:noFill/>
        </p:spPr>
        <p:txBody>
          <a:bodyPr wrap="square" rtlCol="0">
            <a:spAutoFit/>
          </a:bodyPr>
          <a:lstStyle/>
          <a:p>
            <a:r>
              <a:rPr lang="en-US" altLang="en-US" sz="2400" b="1" dirty="0">
                <a:ea typeface="Trebuchet MS" panose="020B0603020202020204" pitchFamily="34" charset="0"/>
                <a:cs typeface="Trebuchet MS" panose="020B0603020202020204" pitchFamily="34" charset="0"/>
              </a:rPr>
              <a:t>Approved documents (Bills, Account Statements, and Start-of-Service Notifications):</a:t>
            </a:r>
          </a:p>
          <a:p>
            <a:endParaRPr lang="en-US" altLang="en-US" sz="2400" b="1" dirty="0">
              <a:ea typeface="Trebuchet MS" panose="020B0603020202020204" pitchFamily="34" charset="0"/>
              <a:cs typeface="Trebuchet MS" panose="020B0603020202020204" pitchFamily="34" charset="0"/>
            </a:endParaRPr>
          </a:p>
          <a:p>
            <a:pPr marL="285750" indent="-285750">
              <a:buFont typeface="Arial" panose="020B0604020202020204" pitchFamily="34" charset="0"/>
              <a:buChar char="•"/>
            </a:pPr>
            <a:r>
              <a:rPr lang="fr-FR" dirty="0"/>
              <a:t>Phone (</a:t>
            </a:r>
            <a:r>
              <a:rPr lang="fr-FR" dirty="0" err="1"/>
              <a:t>landline</a:t>
            </a:r>
            <a:r>
              <a:rPr lang="fr-FR" dirty="0"/>
              <a:t>, </a:t>
            </a:r>
            <a:r>
              <a:rPr lang="fr-FR" dirty="0" err="1"/>
              <a:t>cell</a:t>
            </a:r>
            <a:r>
              <a:rPr lang="fr-FR" dirty="0"/>
              <a:t>, VOIP, etc.)</a:t>
            </a:r>
          </a:p>
          <a:p>
            <a:pPr marL="285750" indent="-285750">
              <a:buFont typeface="Arial" panose="020B0604020202020204" pitchFamily="34" charset="0"/>
              <a:buChar char="•"/>
            </a:pPr>
            <a:r>
              <a:rPr lang="en-US" dirty="0"/>
              <a:t>TV (cable, satellite, etc.)</a:t>
            </a:r>
          </a:p>
          <a:p>
            <a:pPr marL="285750" indent="-285750">
              <a:buFont typeface="Arial" panose="020B0604020202020204" pitchFamily="34" charset="0"/>
              <a:buChar char="•"/>
            </a:pPr>
            <a:r>
              <a:rPr lang="en-US" dirty="0"/>
              <a:t>Internet</a:t>
            </a:r>
          </a:p>
          <a:p>
            <a:pPr marL="285750" indent="-285750">
              <a:buFont typeface="Arial" panose="020B0604020202020204" pitchFamily="34" charset="0"/>
              <a:buChar char="•"/>
            </a:pPr>
            <a:r>
              <a:rPr lang="en-US" dirty="0"/>
              <a:t>Solid waste or sewer</a:t>
            </a:r>
          </a:p>
          <a:p>
            <a:pPr marL="285750" indent="-285750">
              <a:buFont typeface="Arial" panose="020B0604020202020204" pitchFamily="34" charset="0"/>
              <a:buChar char="•"/>
            </a:pPr>
            <a:r>
              <a:rPr lang="en-US" dirty="0"/>
              <a:t>Electric, gas or water</a:t>
            </a:r>
          </a:p>
          <a:p>
            <a:pPr marL="285750" indent="-285750">
              <a:buFont typeface="Arial" panose="020B0604020202020204" pitchFamily="34" charset="0"/>
              <a:buChar char="•"/>
            </a:pPr>
            <a:r>
              <a:rPr lang="en-US" dirty="0"/>
              <a:t>Banking or credit card</a:t>
            </a:r>
          </a:p>
          <a:p>
            <a:pPr marL="285750" indent="-285750">
              <a:buFont typeface="Arial" panose="020B0604020202020204" pitchFamily="34" charset="0"/>
              <a:buChar char="•"/>
            </a:pPr>
            <a:r>
              <a:rPr lang="en-US" dirty="0"/>
              <a:t>Rent or mortgage payments</a:t>
            </a:r>
          </a:p>
          <a:p>
            <a:pPr marL="285750" indent="-285750">
              <a:buFont typeface="Arial" panose="020B0604020202020204" pitchFamily="34" charset="0"/>
              <a:buChar char="•"/>
            </a:pPr>
            <a:r>
              <a:rPr lang="en-US" dirty="0"/>
              <a:t>Residential lease or rent agreement valid through Election Day</a:t>
            </a:r>
          </a:p>
          <a:p>
            <a:pPr marL="285750" indent="-285750">
              <a:buFont typeface="Arial" panose="020B0604020202020204" pitchFamily="34" charset="0"/>
              <a:buChar char="•"/>
            </a:pPr>
            <a:r>
              <a:rPr lang="en-US" dirty="0"/>
              <a:t>Current student fee statement</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25787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b="1" dirty="0">
                <a:solidFill>
                  <a:schemeClr val="accent1">
                    <a:lumMod val="50000"/>
                  </a:schemeClr>
                </a:solidFill>
              </a:rPr>
              <a:t>3. Vouching </a:t>
            </a:r>
            <a:r>
              <a:rPr lang="en-US" sz="1400" b="1" dirty="0"/>
              <a:t>(</a:t>
            </a:r>
            <a:r>
              <a:rPr lang="en-US" sz="1400" b="1" i="1" dirty="0"/>
              <a:t>M.S. 201.061, </a:t>
            </a:r>
            <a:r>
              <a:rPr lang="en-US" sz="1400" b="1" i="1" dirty="0" err="1"/>
              <a:t>subd</a:t>
            </a:r>
            <a:r>
              <a:rPr lang="en-US" sz="1400" b="1" i="1" dirty="0"/>
              <a:t>. 3(a)(4))</a:t>
            </a:r>
            <a:endParaRPr lang="en-US" sz="1400" b="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779687"/>
            <a:ext cx="9202835" cy="5447645"/>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a:t>Voter registered in same precinct can sign an oath attesting to up to </a:t>
            </a:r>
            <a:r>
              <a:rPr lang="en-US" altLang="en-US" sz="2400" b="1" dirty="0"/>
              <a:t>8</a:t>
            </a:r>
            <a:r>
              <a:rPr lang="en-US" altLang="en-US" sz="2400" dirty="0"/>
              <a:t> new registrants’ residence</a:t>
            </a:r>
          </a:p>
          <a:p>
            <a:pPr marL="342900" indent="-342900">
              <a:buFont typeface="Arial" panose="020B0604020202020204" pitchFamily="34" charset="0"/>
              <a:buChar char="•"/>
            </a:pPr>
            <a:r>
              <a:rPr lang="en-US" altLang="en-US" sz="2400" dirty="0"/>
              <a:t>Assisted living staff members may vouch for residents (includes adult foster care, residential treatment)</a:t>
            </a:r>
          </a:p>
          <a:p>
            <a:pPr marL="342900" indent="-342900">
              <a:buFont typeface="Arial" panose="020B0604020202020204" pitchFamily="34" charset="0"/>
              <a:buChar char="•"/>
            </a:pPr>
            <a:r>
              <a:rPr lang="en-US" altLang="en-US" sz="2400" dirty="0"/>
              <a:t>Must personally know they live in the precinct </a:t>
            </a:r>
          </a:p>
          <a:p>
            <a:pPr marL="342900" indent="-342900">
              <a:buFont typeface="Arial" panose="020B0604020202020204" pitchFamily="34" charset="0"/>
              <a:buChar char="•"/>
            </a:pPr>
            <a:r>
              <a:rPr lang="en-US" altLang="en-US" sz="2400" dirty="0"/>
              <a:t>Voucher can also register on Election Day, except by vouching—if they are vouched for, they cannot vouch for others</a:t>
            </a:r>
          </a:p>
          <a:p>
            <a:pPr marL="342900" indent="-342900">
              <a:buFont typeface="Arial" panose="020B0604020202020204" pitchFamily="34" charset="0"/>
              <a:buChar char="•"/>
            </a:pPr>
            <a:r>
              <a:rPr lang="en-US" altLang="en-US" sz="2400" dirty="0"/>
              <a:t>Complete voucher form on backside of application</a:t>
            </a:r>
          </a:p>
          <a:p>
            <a:pPr marL="800100" lvl="1" indent="-342900">
              <a:buFont typeface="Arial" panose="020B0604020202020204" pitchFamily="34" charset="0"/>
              <a:buChar char="•"/>
            </a:pPr>
            <a:r>
              <a:rPr lang="en-US" altLang="en-US" sz="2400" dirty="0"/>
              <a:t>New clarifying language for voucher form: Use this form only if you are registering to vote with a voucher as your proof of residence. </a:t>
            </a:r>
          </a:p>
          <a:p>
            <a:pPr marL="342900" indent="-342900">
              <a:buFont typeface="Arial" panose="020B0604020202020204" pitchFamily="34" charset="0"/>
              <a:buChar char="•"/>
            </a:pPr>
            <a:r>
              <a:rPr lang="en-US" altLang="en-US" sz="2400" dirty="0"/>
              <a:t>Note on tracking sheet (Precinct List of Persons Vouching form)</a:t>
            </a:r>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06387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398252" y="167613"/>
            <a:ext cx="10514012" cy="979714"/>
          </a:xfrm>
        </p:spPr>
        <p:txBody>
          <a:bodyPr>
            <a:normAutofit/>
          </a:bodyPr>
          <a:lstStyle/>
          <a:p>
            <a:r>
              <a:rPr lang="en-US" b="1" dirty="0">
                <a:solidFill>
                  <a:schemeClr val="accent1">
                    <a:lumMod val="50000"/>
                  </a:schemeClr>
                </a:solidFill>
              </a:rPr>
              <a:t>3. Vouching </a:t>
            </a:r>
            <a:r>
              <a:rPr lang="en-US" sz="1400" b="1" dirty="0"/>
              <a:t>(</a:t>
            </a:r>
            <a:r>
              <a:rPr lang="en-US" sz="1400" b="1" i="1" dirty="0"/>
              <a:t>M.S. 201.061, </a:t>
            </a:r>
            <a:r>
              <a:rPr lang="en-US" sz="1400" b="1" i="1" dirty="0" err="1"/>
              <a:t>subd</a:t>
            </a:r>
            <a:r>
              <a:rPr lang="en-US" sz="1400" b="1" i="1" dirty="0"/>
              <a:t>. 3(a)(4))</a:t>
            </a:r>
            <a:endParaRPr lang="en-US" sz="1400" b="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3" name="Picture 2"/>
          <p:cNvPicPr>
            <a:picLocks noChangeAspect="1"/>
          </p:cNvPicPr>
          <p:nvPr/>
        </p:nvPicPr>
        <p:blipFill>
          <a:blip r:embed="rId3"/>
          <a:stretch>
            <a:fillRect/>
          </a:stretch>
        </p:blipFill>
        <p:spPr>
          <a:xfrm>
            <a:off x="2781300" y="1298694"/>
            <a:ext cx="6322100" cy="5029636"/>
          </a:xfrm>
          <a:prstGeom prst="rect">
            <a:avLst/>
          </a:prstGeom>
        </p:spPr>
      </p:pic>
    </p:spTree>
    <p:extLst>
      <p:ext uri="{BB962C8B-B14F-4D97-AF65-F5344CB8AC3E}">
        <p14:creationId xmlns:p14="http://schemas.microsoft.com/office/powerpoint/2010/main" val="4087885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b="1" dirty="0">
                <a:solidFill>
                  <a:schemeClr val="accent1">
                    <a:lumMod val="50000"/>
                  </a:schemeClr>
                </a:solidFill>
              </a:rPr>
              <a:t>4. Notice of Late Registration</a:t>
            </a:r>
            <a:endParaRPr lang="en-US" sz="1400" b="1" dirty="0">
              <a:solidFill>
                <a:schemeClr val="accent1">
                  <a:lumMod val="50000"/>
                </a:schemeClr>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779687"/>
            <a:ext cx="9202835" cy="2123658"/>
          </a:xfrm>
          <a:prstGeom prst="rect">
            <a:avLst/>
          </a:prstGeom>
          <a:noFill/>
        </p:spPr>
        <p:txBody>
          <a:bodyPr wrap="square" rtlCol="0">
            <a:spAutoFit/>
          </a:bodyPr>
          <a:lstStyle/>
          <a:p>
            <a:pPr marL="342900" indent="-342900">
              <a:buFont typeface="Arial" panose="020B0604020202020204" pitchFamily="34" charset="0"/>
              <a:buChar char="•"/>
            </a:pPr>
            <a:r>
              <a:rPr lang="en-US" sz="2400" dirty="0"/>
              <a:t>If you registered to vote within 20 days of the election, you may get a Notice of Late Registration in the mail</a:t>
            </a:r>
          </a:p>
          <a:p>
            <a:pPr marL="342900" indent="-342900">
              <a:buFont typeface="Arial" panose="020B0604020202020204" pitchFamily="34" charset="0"/>
              <a:buChar char="•"/>
            </a:pPr>
            <a:r>
              <a:rPr lang="en-US" sz="2400" dirty="0"/>
              <a:t>It can be used as a proof of residence</a:t>
            </a:r>
            <a:endParaRPr lang="en-US" altLang="en-US" sz="2400" dirty="0"/>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3"/>
          <a:stretch>
            <a:fillRect/>
          </a:stretch>
        </p:blipFill>
        <p:spPr>
          <a:xfrm>
            <a:off x="2118156" y="2937051"/>
            <a:ext cx="6023370" cy="2950720"/>
          </a:xfrm>
          <a:prstGeom prst="rect">
            <a:avLst/>
          </a:prstGeom>
        </p:spPr>
      </p:pic>
    </p:spTree>
    <p:extLst>
      <p:ext uri="{BB962C8B-B14F-4D97-AF65-F5344CB8AC3E}">
        <p14:creationId xmlns:p14="http://schemas.microsoft.com/office/powerpoint/2010/main" val="1645813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b="1" dirty="0">
                <a:solidFill>
                  <a:schemeClr val="accent1">
                    <a:lumMod val="50000"/>
                  </a:schemeClr>
                </a:solidFill>
              </a:rPr>
              <a:t>5. </a:t>
            </a:r>
            <a:r>
              <a:rPr lang="en-US" altLang="en-US" b="1" dirty="0">
                <a:solidFill>
                  <a:schemeClr val="accent1">
                    <a:lumMod val="50000"/>
                  </a:schemeClr>
                </a:solidFill>
              </a:rPr>
              <a:t>Valid Registration in the Same Precinct</a:t>
            </a:r>
            <a:endParaRPr lang="en-US" sz="1400" b="1" dirty="0">
              <a:solidFill>
                <a:schemeClr val="accent1">
                  <a:lumMod val="50000"/>
                </a:schemeClr>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779687"/>
            <a:ext cx="9202835" cy="2862322"/>
          </a:xfrm>
          <a:prstGeom prst="rect">
            <a:avLst/>
          </a:prstGeom>
          <a:noFill/>
        </p:spPr>
        <p:txBody>
          <a:bodyPr wrap="square" rtlCol="0">
            <a:spAutoFit/>
          </a:bodyPr>
          <a:lstStyle/>
          <a:p>
            <a:pPr marL="342900" indent="-342900">
              <a:buFont typeface="Arial" panose="020B0604020202020204" pitchFamily="34" charset="0"/>
              <a:buChar char="•"/>
            </a:pPr>
            <a:r>
              <a:rPr lang="en-US" sz="2400" dirty="0"/>
              <a:t>If a voter is currently registered in the precinct but changed names or moved within the same precinct, their registration serves as proof of residence – no additional documentation is needed</a:t>
            </a:r>
          </a:p>
          <a:p>
            <a:pPr marL="342900" indent="-342900">
              <a:buFont typeface="Arial" panose="020B0604020202020204" pitchFamily="34" charset="0"/>
              <a:buChar char="•"/>
            </a:pPr>
            <a:r>
              <a:rPr lang="en-US" altLang="en-US" sz="2400" dirty="0"/>
              <a:t>Find voter’s name on roster and copy their voter ID number in the ‘other’ section on the bottom of the registration application</a:t>
            </a:r>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2802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9788" y="457200"/>
            <a:ext cx="10514012" cy="1368424"/>
          </a:xfrm>
        </p:spPr>
        <p:txBody>
          <a:bodyPr>
            <a:normAutofit/>
          </a:bodyPr>
          <a:lstStyle/>
          <a:p>
            <a:r>
              <a:rPr lang="en-US" sz="4400" b="1" dirty="0">
                <a:solidFill>
                  <a:schemeClr val="accent1">
                    <a:lumMod val="50000"/>
                  </a:schemeClr>
                </a:solidFill>
              </a:rPr>
              <a:t>Election Judge Code of Conduct</a:t>
            </a:r>
          </a:p>
        </p:txBody>
      </p:sp>
      <p:sp>
        <p:nvSpPr>
          <p:cNvPr id="11" name="Text Placeholder 10"/>
          <p:cNvSpPr>
            <a:spLocks noGrp="1"/>
          </p:cNvSpPr>
          <p:nvPr>
            <p:ph type="body" sz="half" idx="2"/>
          </p:nvPr>
        </p:nvSpPr>
        <p:spPr>
          <a:xfrm>
            <a:off x="838200" y="2228320"/>
            <a:ext cx="9493332" cy="3948644"/>
          </a:xfrm>
        </p:spPr>
        <p:txBody>
          <a:bodyPr/>
          <a:lstStyle/>
          <a:p>
            <a:r>
              <a:rPr lang="en-US" sz="2800" dirty="0"/>
              <a:t>You will take and sign this oath:</a:t>
            </a:r>
          </a:p>
          <a:p>
            <a:r>
              <a:rPr lang="en-US" sz="2800" dirty="0"/>
              <a:t>“I solemnly swear (or affirm) that I will perform the duties of election judge according to law and the best of my ability and will diligently endeavor to prevent fraud, deceit and abuse in conducting this election. I will perform my duties in a fair and impartial manner and not attempt to create an advantage for my party or any candidate.”</a:t>
            </a:r>
          </a:p>
          <a:p>
            <a:r>
              <a:rPr lang="en-US" sz="2800" dirty="0"/>
              <a:t>M.S. 204B.24</a:t>
            </a:r>
          </a:p>
          <a:p>
            <a:endParaRPr lang="en-US"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625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b="1" dirty="0">
                <a:solidFill>
                  <a:schemeClr val="accent1">
                    <a:lumMod val="50000"/>
                  </a:schemeClr>
                </a:solidFill>
              </a:rPr>
              <a:t>6.  </a:t>
            </a:r>
            <a:r>
              <a:rPr lang="en-US" altLang="en-US" b="1" dirty="0">
                <a:solidFill>
                  <a:schemeClr val="accent1">
                    <a:lumMod val="50000"/>
                  </a:schemeClr>
                </a:solidFill>
                <a:ea typeface="Trebuchet MS" panose="020B0603020202020204" pitchFamily="34" charset="0"/>
                <a:cs typeface="Trebuchet MS" panose="020B0603020202020204" pitchFamily="34" charset="0"/>
              </a:rPr>
              <a:t>Student ID with College List</a:t>
            </a:r>
            <a:endParaRPr lang="en-US" sz="1400" b="1" dirty="0">
              <a:solidFill>
                <a:schemeClr val="accent1">
                  <a:lumMod val="50000"/>
                </a:schemeClr>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779687"/>
            <a:ext cx="9202835" cy="2492990"/>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a:t>Precinct may be provided with a list of students housed at a Minnesota college or university</a:t>
            </a:r>
          </a:p>
          <a:p>
            <a:pPr marL="342900" indent="-342900">
              <a:buFont typeface="Arial" panose="020B0604020202020204" pitchFamily="34" charset="0"/>
              <a:buChar char="•"/>
            </a:pPr>
            <a:r>
              <a:rPr lang="en-US" altLang="en-US" sz="2400" dirty="0"/>
              <a:t>Students on list can register by showing a current, valid student photo ID</a:t>
            </a:r>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0358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sz="3600" b="1" dirty="0"/>
              <a:t>Don’t Forget to…</a:t>
            </a: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4" y="1779687"/>
            <a:ext cx="10257391" cy="3970318"/>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a:t>Document proof of residence provided on bottom of voter registration application </a:t>
            </a:r>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r>
              <a:rPr lang="en-US" altLang="en-US" sz="2400" dirty="0"/>
              <a:t>Have voter complete and sign new registrant roster page</a:t>
            </a:r>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r>
              <a:rPr lang="en-US" altLang="en-US" sz="2400" dirty="0"/>
              <a:t>Provide voter receipt and direct to demonstration or ballot judge</a:t>
            </a:r>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r>
              <a:rPr lang="en-US" altLang="en-US" sz="2400" dirty="0"/>
              <a:t>Keep running total of persons unable to provide proof of residence</a:t>
            </a:r>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1515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b="1" dirty="0">
                <a:solidFill>
                  <a:schemeClr val="accent1">
                    <a:lumMod val="50000"/>
                  </a:schemeClr>
                </a:solidFill>
              </a:rPr>
              <a:t>Spoiled and Found Ballots</a:t>
            </a:r>
            <a:endParaRPr lang="en-US" sz="1400" b="1" dirty="0">
              <a:solidFill>
                <a:schemeClr val="accent1">
                  <a:lumMod val="50000"/>
                </a:schemeClr>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838200" y="1837343"/>
            <a:ext cx="9202835" cy="3600986"/>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a:t>Spoiled ballot</a:t>
            </a:r>
          </a:p>
          <a:p>
            <a:pPr marL="800100" lvl="1" indent="-342900">
              <a:buFont typeface="Arial" panose="020B0604020202020204" pitchFamily="34" charset="0"/>
              <a:buChar char="•"/>
            </a:pPr>
            <a:r>
              <a:rPr lang="en-US" altLang="en-US" sz="2400" dirty="0"/>
              <a:t>Exchange for new ballot and put into spoiled ballot envelope</a:t>
            </a:r>
          </a:p>
          <a:p>
            <a:pPr lvl="1"/>
            <a:endParaRPr lang="en-US" altLang="en-US" sz="2400" dirty="0"/>
          </a:p>
          <a:p>
            <a:pPr marL="342900" indent="-342900">
              <a:buFont typeface="Arial" panose="020B0604020202020204" pitchFamily="34" charset="0"/>
              <a:buChar char="•"/>
            </a:pPr>
            <a:r>
              <a:rPr lang="en-US" altLang="en-US" sz="2400" dirty="0"/>
              <a:t>Found ballot (ballot found abandoned somewhere)</a:t>
            </a:r>
          </a:p>
          <a:p>
            <a:pPr marL="800100" lvl="1" indent="-342900">
              <a:buFont typeface="Arial" panose="020B0604020202020204" pitchFamily="34" charset="0"/>
              <a:buChar char="•"/>
            </a:pPr>
            <a:r>
              <a:rPr lang="en-US" altLang="en-US" sz="2400" dirty="0"/>
              <a:t>Mark “found in booth” on ballot and put in spoiled ballot envelope</a:t>
            </a:r>
          </a:p>
          <a:p>
            <a:pPr marL="800100" lvl="1" indent="-342900">
              <a:buFont typeface="Arial" panose="020B0604020202020204" pitchFamily="34" charset="0"/>
              <a:buChar char="•"/>
            </a:pPr>
            <a:r>
              <a:rPr lang="en-US" altLang="en-US" sz="2400" dirty="0"/>
              <a:t>Record on incident log</a:t>
            </a:r>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7847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anim calcmode="lin" valueType="num">
                                      <p:cBhvr>
                                        <p:cTn id="2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1000"/>
                                        <p:tgtEl>
                                          <p:spTgt spid="6">
                                            <p:txEl>
                                              <p:pRg st="5" end="5"/>
                                            </p:txEl>
                                          </p:spTgt>
                                        </p:tgtEl>
                                      </p:cBhvr>
                                    </p:animEffect>
                                    <p:anim calcmode="lin" valueType="num">
                                      <p:cBhvr>
                                        <p:cTn id="3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b="1" dirty="0">
                <a:solidFill>
                  <a:schemeClr val="accent1">
                    <a:lumMod val="50000"/>
                  </a:schemeClr>
                </a:solidFill>
              </a:rPr>
              <a:t>DS-200 Errors</a:t>
            </a:r>
            <a:endParaRPr lang="en-US" sz="1400" b="1" dirty="0">
              <a:solidFill>
                <a:schemeClr val="accent1">
                  <a:lumMod val="50000"/>
                </a:schemeClr>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779687"/>
            <a:ext cx="9202835" cy="5078313"/>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a:t>DS200 will beep and return the ballot if:</a:t>
            </a:r>
          </a:p>
          <a:p>
            <a:pPr marL="800100" lvl="1" indent="-342900">
              <a:buFont typeface="Arial" panose="020B0604020202020204" pitchFamily="34" charset="0"/>
              <a:buChar char="•"/>
            </a:pPr>
            <a:r>
              <a:rPr lang="en-US" altLang="en-US" sz="2400" dirty="0"/>
              <a:t>Voted for more candidates than is allowed for an office</a:t>
            </a:r>
          </a:p>
          <a:p>
            <a:pPr marL="800100" lvl="1" indent="-342900">
              <a:buFont typeface="Arial" panose="020B0604020202020204" pitchFamily="34" charset="0"/>
              <a:buChar char="•"/>
            </a:pPr>
            <a:r>
              <a:rPr lang="en-US" altLang="en-US" sz="2400" dirty="0"/>
              <a:t>Voted for candidates from more than one party in a State Primary</a:t>
            </a:r>
            <a:br>
              <a:rPr lang="en-US" altLang="en-US" sz="2400" dirty="0"/>
            </a:br>
            <a:endParaRPr lang="en-US" altLang="en-US" sz="2400" dirty="0"/>
          </a:p>
          <a:p>
            <a:pPr marL="342900" indent="-342900">
              <a:buFont typeface="Arial" panose="020B0604020202020204" pitchFamily="34" charset="0"/>
              <a:buChar char="•"/>
            </a:pPr>
            <a:r>
              <a:rPr lang="en-US" altLang="en-US" sz="2400" dirty="0"/>
              <a:t>Voter may get new ballot, or you can override the error to vote ballot as is</a:t>
            </a:r>
          </a:p>
          <a:p>
            <a:pPr marL="342900" indent="-342900">
              <a:buFont typeface="Arial" panose="020B0604020202020204" pitchFamily="34" charset="0"/>
              <a:buChar char="•"/>
            </a:pPr>
            <a:r>
              <a:rPr lang="en-US" altLang="en-US" sz="2400" dirty="0"/>
              <a:t>If DS-200 Stops Working:</a:t>
            </a:r>
          </a:p>
          <a:p>
            <a:pPr marL="800100" lvl="1" indent="-342900">
              <a:buFont typeface="Arial" panose="020B0604020202020204" pitchFamily="34" charset="0"/>
              <a:buChar char="•"/>
            </a:pPr>
            <a:r>
              <a:rPr lang="en-US" altLang="en-US" sz="2400" dirty="0"/>
              <a:t>Open auxiliary slot on ballot box and contact the City Clerk’s Office</a:t>
            </a:r>
          </a:p>
          <a:p>
            <a:pPr marL="800100" lvl="1" indent="-342900">
              <a:buFont typeface="Arial" panose="020B0604020202020204" pitchFamily="34" charset="0"/>
              <a:buChar char="•"/>
            </a:pPr>
            <a:r>
              <a:rPr lang="en-US" altLang="en-US" sz="2400" dirty="0"/>
              <a:t>Voting continues without interruption</a:t>
            </a:r>
          </a:p>
          <a:p>
            <a:pPr marL="800100" lvl="1" indent="-342900">
              <a:buFont typeface="Arial" panose="020B0604020202020204" pitchFamily="34" charset="0"/>
              <a:buChar char="•"/>
            </a:pPr>
            <a:r>
              <a:rPr lang="en-US" altLang="en-US" sz="2400" dirty="0"/>
              <a:t>When counter is working, but ballots in auxiliary slot into ballot counter. </a:t>
            </a:r>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6575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1000"/>
                                        <p:tgtEl>
                                          <p:spTgt spid="6">
                                            <p:txEl>
                                              <p:pRg st="6" end="6"/>
                                            </p:txEl>
                                          </p:spTgt>
                                        </p:tgtEl>
                                      </p:cBhvr>
                                    </p:animEffect>
                                    <p:anim calcmode="lin" valueType="num">
                                      <p:cBhvr>
                                        <p:cTn id="4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1000"/>
                                        <p:tgtEl>
                                          <p:spTgt spid="6">
                                            <p:txEl>
                                              <p:pRg st="7" end="7"/>
                                            </p:txEl>
                                          </p:spTgt>
                                        </p:tgtEl>
                                      </p:cBhvr>
                                    </p:animEffect>
                                    <p:anim calcmode="lin" valueType="num">
                                      <p:cBhvr>
                                        <p:cTn id="4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b="1" dirty="0">
                <a:solidFill>
                  <a:schemeClr val="accent1">
                    <a:lumMod val="50000"/>
                  </a:schemeClr>
                </a:solidFill>
              </a:rPr>
              <a:t>Polling Place Conduct</a:t>
            </a:r>
            <a:endParaRPr lang="en-US" sz="1400" b="1" dirty="0">
              <a:solidFill>
                <a:schemeClr val="accent1">
                  <a:lumMod val="50000"/>
                </a:schemeClr>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838200" y="1635125"/>
            <a:ext cx="9202835" cy="3600986"/>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a:t>Incident Log: </a:t>
            </a:r>
          </a:p>
          <a:p>
            <a:pPr marL="800100" lvl="1" indent="-342900">
              <a:buFont typeface="Arial" panose="020B0604020202020204" pitchFamily="34" charset="0"/>
              <a:buChar char="•"/>
            </a:pPr>
            <a:r>
              <a:rPr lang="en-US" altLang="en-US" sz="2400" dirty="0"/>
              <a:t>Lets officials know what occurred in the precinct</a:t>
            </a:r>
          </a:p>
          <a:p>
            <a:pPr marL="800100" lvl="1" indent="-342900">
              <a:buFont typeface="Arial" panose="020B0604020202020204" pitchFamily="34" charset="0"/>
              <a:buChar char="•"/>
            </a:pPr>
            <a:r>
              <a:rPr lang="en-US" altLang="en-US" sz="2400" dirty="0"/>
              <a:t>Record ANY and ALL unusual events or problems</a:t>
            </a:r>
          </a:p>
          <a:p>
            <a:pPr marL="800100" lvl="1" indent="-342900">
              <a:buFont typeface="Arial" panose="020B0604020202020204" pitchFamily="34" charset="0"/>
              <a:buChar char="•"/>
            </a:pPr>
            <a:r>
              <a:rPr lang="en-US" altLang="en-US" sz="2400" dirty="0"/>
              <a:t>Record how problems were resolved</a:t>
            </a:r>
          </a:p>
          <a:p>
            <a:pPr marL="800100" lvl="1" indent="-342900">
              <a:buFont typeface="Arial" panose="020B0604020202020204" pitchFamily="34" charset="0"/>
              <a:buChar char="•"/>
            </a:pPr>
            <a:r>
              <a:rPr lang="en-US" altLang="en-US" sz="2400" dirty="0"/>
              <a:t>MUST BE returned to clerk with precinct supplies!!</a:t>
            </a:r>
          </a:p>
          <a:p>
            <a:pPr lvl="1"/>
            <a:endParaRPr lang="en-US" altLang="en-US" sz="2400" dirty="0"/>
          </a:p>
          <a:p>
            <a:pPr marL="342900" indent="-342900">
              <a:buFont typeface="Arial" panose="020B0604020202020204" pitchFamily="34" charset="0"/>
              <a:buChar char="•"/>
            </a:pPr>
            <a:endParaRPr lang="en-US" altLang="en-US" sz="2400" dirty="0"/>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35121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242709"/>
            <a:ext cx="10514012" cy="979714"/>
          </a:xfrm>
        </p:spPr>
        <p:txBody>
          <a:bodyPr>
            <a:normAutofit/>
          </a:bodyPr>
          <a:lstStyle/>
          <a:p>
            <a:r>
              <a:rPr lang="en-US" b="1" dirty="0">
                <a:solidFill>
                  <a:schemeClr val="accent1">
                    <a:lumMod val="50000"/>
                  </a:schemeClr>
                </a:solidFill>
              </a:rPr>
              <a:t>Persons Allowed In or Near the Polling Place </a:t>
            </a:r>
            <a:r>
              <a:rPr lang="en-US" sz="1400" b="1" dirty="0"/>
              <a:t>(</a:t>
            </a:r>
            <a:r>
              <a:rPr lang="en-US" sz="1400" b="1" i="1" dirty="0"/>
              <a:t>M.S. 204C.06</a:t>
            </a:r>
            <a:r>
              <a:rPr lang="en-US" sz="1400" b="1" dirty="0"/>
              <a:t>)</a:t>
            </a: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222423"/>
            <a:ext cx="9202835" cy="6863417"/>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a:t>Only election judges, people directly engaged in voting, and authorized persons can be present</a:t>
            </a:r>
          </a:p>
          <a:p>
            <a:pPr marL="800100" lvl="1" indent="-342900">
              <a:buFont typeface="Arial" panose="020B0604020202020204" pitchFamily="34" charset="0"/>
              <a:buChar char="•"/>
            </a:pPr>
            <a:r>
              <a:rPr lang="en-US" altLang="en-US" sz="2000" dirty="0"/>
              <a:t>Persons helping a voter</a:t>
            </a:r>
          </a:p>
          <a:p>
            <a:pPr marL="800100" lvl="1" indent="-342900">
              <a:buFont typeface="Arial" panose="020B0604020202020204" pitchFamily="34" charset="0"/>
              <a:buChar char="•"/>
            </a:pPr>
            <a:r>
              <a:rPr lang="en-US" altLang="en-US" sz="2000" dirty="0"/>
              <a:t>Children accompanying voters</a:t>
            </a:r>
          </a:p>
          <a:p>
            <a:pPr marL="800100" lvl="1" indent="-342900">
              <a:buFont typeface="Arial" panose="020B0604020202020204" pitchFamily="34" charset="0"/>
              <a:buChar char="•"/>
            </a:pPr>
            <a:r>
              <a:rPr lang="en-US" altLang="en-US" sz="2000" dirty="0"/>
              <a:t>Vouchers </a:t>
            </a:r>
          </a:p>
          <a:p>
            <a:pPr marL="800100" lvl="1" indent="-342900">
              <a:buFont typeface="Arial" panose="020B0604020202020204" pitchFamily="34" charset="0"/>
              <a:buChar char="•"/>
            </a:pPr>
            <a:r>
              <a:rPr lang="en-US" altLang="en-US" sz="2000" dirty="0"/>
              <a:t>Observers with written authorization from the secretary of state, county auditor or clerk</a:t>
            </a:r>
          </a:p>
          <a:p>
            <a:pPr marL="800100" lvl="1" indent="-342900">
              <a:buFont typeface="Arial" panose="020B0604020202020204" pitchFamily="34" charset="0"/>
              <a:buChar char="•"/>
            </a:pPr>
            <a:r>
              <a:rPr lang="en-US" altLang="en-US" sz="2000" dirty="0"/>
              <a:t>Peace officers, if judges request their presence to keep order</a:t>
            </a:r>
          </a:p>
          <a:p>
            <a:pPr marL="800100" lvl="1" indent="-342900">
              <a:buFont typeface="Arial" panose="020B0604020202020204" pitchFamily="34" charset="0"/>
              <a:buChar char="•"/>
            </a:pPr>
            <a:r>
              <a:rPr lang="en-US" altLang="en-US" sz="2000" dirty="0"/>
              <a:t>Challengers appointed in writing by a political party or nonpartisan candidate</a:t>
            </a:r>
          </a:p>
          <a:p>
            <a:pPr marL="800100" lvl="1" indent="-342900">
              <a:buFont typeface="Arial" panose="020B0604020202020204" pitchFamily="34" charset="0"/>
              <a:buChar char="•"/>
            </a:pPr>
            <a:r>
              <a:rPr lang="en-US" altLang="en-US" sz="2000" dirty="0"/>
              <a:t>Teachers and elementary/high school students, if participating in a mock election that has been authorized by the secretary of state</a:t>
            </a:r>
          </a:p>
          <a:p>
            <a:pPr marL="800100" lvl="1" indent="-342900">
              <a:buFont typeface="Arial" panose="020B0604020202020204" pitchFamily="34" charset="0"/>
              <a:buChar char="•"/>
            </a:pPr>
            <a:r>
              <a:rPr lang="en-US" altLang="en-US" sz="2000" dirty="0"/>
              <a:t>Persons making a written complaint </a:t>
            </a:r>
          </a:p>
          <a:p>
            <a:pPr marL="800100" lvl="1" indent="-342900">
              <a:buFont typeface="Arial" panose="020B0604020202020204" pitchFamily="34" charset="0"/>
              <a:buChar char="•"/>
            </a:pPr>
            <a:r>
              <a:rPr lang="en-US" altLang="en-US" sz="2000" dirty="0"/>
              <a:t>Media with proper credentials</a:t>
            </a:r>
          </a:p>
          <a:p>
            <a:pPr marL="800100" lvl="1" indent="-342900">
              <a:buFont typeface="Arial" panose="020B0604020202020204" pitchFamily="34" charset="0"/>
              <a:buChar char="•"/>
            </a:pPr>
            <a:r>
              <a:rPr lang="en-US" altLang="en-US" sz="2000" dirty="0"/>
              <a:t>People conducting exit polls can be on the premises, but not in the room where voting occurs</a:t>
            </a:r>
          </a:p>
          <a:p>
            <a:pPr marL="342900" indent="-342900">
              <a:buFont typeface="Arial" panose="020B0604020202020204" pitchFamily="34" charset="0"/>
              <a:buChar char="•"/>
            </a:pPr>
            <a:r>
              <a:rPr lang="en-US" altLang="en-US" sz="2400" dirty="0"/>
              <a:t>If an election judge is present who is NOT assigned to your precinct, call the Clerk’s Office immediately. </a:t>
            </a:r>
          </a:p>
          <a:p>
            <a:pPr marL="342900" indent="-342900">
              <a:buFont typeface="Arial" panose="020B0604020202020204" pitchFamily="34" charset="0"/>
              <a:buChar char="•"/>
            </a:pPr>
            <a:endParaRPr lang="en-US" altLang="en-US" sz="2400" dirty="0"/>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2781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1000"/>
                                        <p:tgtEl>
                                          <p:spTgt spid="6">
                                            <p:txEl>
                                              <p:pRg st="6" end="6"/>
                                            </p:txEl>
                                          </p:spTgt>
                                        </p:tgtEl>
                                      </p:cBhvr>
                                    </p:animEffect>
                                    <p:anim calcmode="lin" valueType="num">
                                      <p:cBhvr>
                                        <p:cTn id="4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1000"/>
                                        <p:tgtEl>
                                          <p:spTgt spid="6">
                                            <p:txEl>
                                              <p:pRg st="7" end="7"/>
                                            </p:txEl>
                                          </p:spTgt>
                                        </p:tgtEl>
                                      </p:cBhvr>
                                    </p:animEffect>
                                    <p:anim calcmode="lin" valueType="num">
                                      <p:cBhvr>
                                        <p:cTn id="4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Effect transition="in" filter="fade">
                                      <p:cBhvr>
                                        <p:cTn id="49" dur="1000"/>
                                        <p:tgtEl>
                                          <p:spTgt spid="6">
                                            <p:txEl>
                                              <p:pRg st="8" end="8"/>
                                            </p:txEl>
                                          </p:spTgt>
                                        </p:tgtEl>
                                      </p:cBhvr>
                                    </p:animEffect>
                                    <p:anim calcmode="lin" valueType="num">
                                      <p:cBhvr>
                                        <p:cTn id="5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6">
                                            <p:txEl>
                                              <p:pRg st="9" end="9"/>
                                            </p:txEl>
                                          </p:spTgt>
                                        </p:tgtEl>
                                        <p:attrNameLst>
                                          <p:attrName>style.visibility</p:attrName>
                                        </p:attrNameLst>
                                      </p:cBhvr>
                                      <p:to>
                                        <p:strVal val="visible"/>
                                      </p:to>
                                    </p:set>
                                    <p:animEffect transition="in" filter="fade">
                                      <p:cBhvr>
                                        <p:cTn id="54" dur="1000"/>
                                        <p:tgtEl>
                                          <p:spTgt spid="6">
                                            <p:txEl>
                                              <p:pRg st="9" end="9"/>
                                            </p:txEl>
                                          </p:spTgt>
                                        </p:tgtEl>
                                      </p:cBhvr>
                                    </p:animEffect>
                                    <p:anim calcmode="lin" valueType="num">
                                      <p:cBhvr>
                                        <p:cTn id="55"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6">
                                            <p:txEl>
                                              <p:pRg st="10" end="10"/>
                                            </p:txEl>
                                          </p:spTgt>
                                        </p:tgtEl>
                                        <p:attrNameLst>
                                          <p:attrName>style.visibility</p:attrName>
                                        </p:attrNameLst>
                                      </p:cBhvr>
                                      <p:to>
                                        <p:strVal val="visible"/>
                                      </p:to>
                                    </p:set>
                                    <p:animEffect transition="in" filter="fade">
                                      <p:cBhvr>
                                        <p:cTn id="59" dur="1000"/>
                                        <p:tgtEl>
                                          <p:spTgt spid="6">
                                            <p:txEl>
                                              <p:pRg st="10" end="10"/>
                                            </p:txEl>
                                          </p:spTgt>
                                        </p:tgtEl>
                                      </p:cBhvr>
                                    </p:animEffect>
                                    <p:anim calcmode="lin" valueType="num">
                                      <p:cBhvr>
                                        <p:cTn id="60"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6">
                                            <p:txEl>
                                              <p:pRg st="11" end="11"/>
                                            </p:txEl>
                                          </p:spTgt>
                                        </p:tgtEl>
                                        <p:attrNameLst>
                                          <p:attrName>style.visibility</p:attrName>
                                        </p:attrNameLst>
                                      </p:cBhvr>
                                      <p:to>
                                        <p:strVal val="visible"/>
                                      </p:to>
                                    </p:set>
                                    <p:animEffect transition="in" filter="fade">
                                      <p:cBhvr>
                                        <p:cTn id="64" dur="1000"/>
                                        <p:tgtEl>
                                          <p:spTgt spid="6">
                                            <p:txEl>
                                              <p:pRg st="11" end="11"/>
                                            </p:txEl>
                                          </p:spTgt>
                                        </p:tgtEl>
                                      </p:cBhvr>
                                    </p:animEffect>
                                    <p:anim calcmode="lin" valueType="num">
                                      <p:cBhvr>
                                        <p:cTn id="65"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242709"/>
            <a:ext cx="10514012" cy="979714"/>
          </a:xfrm>
        </p:spPr>
        <p:txBody>
          <a:bodyPr>
            <a:normAutofit/>
          </a:bodyPr>
          <a:lstStyle/>
          <a:p>
            <a:r>
              <a:rPr lang="en-US" altLang="en-US" b="1" dirty="0">
                <a:solidFill>
                  <a:schemeClr val="tx2"/>
                </a:solidFill>
              </a:rPr>
              <a:t>Media</a:t>
            </a:r>
            <a:endParaRPr lang="en-US" sz="1400" b="1" dirty="0">
              <a:solidFill>
                <a:schemeClr val="tx2"/>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222423"/>
            <a:ext cx="9202835" cy="5262979"/>
          </a:xfrm>
          <a:prstGeom prst="rect">
            <a:avLst/>
          </a:prstGeom>
          <a:noFill/>
        </p:spPr>
        <p:txBody>
          <a:bodyPr wrap="square" rtlCol="0">
            <a:spAutoFit/>
          </a:bodyPr>
          <a:lstStyle/>
          <a:p>
            <a:pPr marL="285750" indent="-285750">
              <a:buFont typeface="Arial" panose="020B0604020202020204" pitchFamily="34" charset="0"/>
              <a:buChar char="•"/>
            </a:pPr>
            <a:r>
              <a:rPr lang="en-US" altLang="en-US" sz="2800" dirty="0"/>
              <a:t>Must present photo ID to the Head Judge and either:</a:t>
            </a:r>
          </a:p>
          <a:p>
            <a:pPr lvl="1"/>
            <a:r>
              <a:rPr lang="en-US" altLang="en-US" sz="2800" dirty="0"/>
              <a:t>- Media credential</a:t>
            </a:r>
          </a:p>
          <a:p>
            <a:pPr lvl="1"/>
            <a:r>
              <a:rPr lang="en-US" altLang="en-US" sz="2800" dirty="0"/>
              <a:t>- Written statement from a local election official </a:t>
            </a:r>
          </a:p>
          <a:p>
            <a:pPr lvl="1"/>
            <a:endParaRPr lang="en-US" altLang="en-US" sz="2800" dirty="0"/>
          </a:p>
          <a:p>
            <a:pPr marL="285750" indent="-285750">
              <a:buFont typeface="Arial" panose="020B0604020202020204" pitchFamily="34" charset="0"/>
              <a:buChar char="•"/>
            </a:pPr>
            <a:r>
              <a:rPr lang="en-US" altLang="en-US" sz="2800" dirty="0"/>
              <a:t>Cannot:</a:t>
            </a:r>
          </a:p>
          <a:p>
            <a:pPr lvl="1"/>
            <a:r>
              <a:rPr lang="en-US" altLang="en-US" sz="2800" dirty="0"/>
              <a:t>- Approach within 6 ft. of someone voting</a:t>
            </a:r>
          </a:p>
          <a:p>
            <a:pPr lvl="1"/>
            <a:r>
              <a:rPr lang="en-US" altLang="en-US" sz="2800" dirty="0"/>
              <a:t>- Converse with voter while in the polling place</a:t>
            </a:r>
          </a:p>
          <a:p>
            <a:pPr lvl="1"/>
            <a:r>
              <a:rPr lang="en-US" altLang="en-US" sz="2800" dirty="0"/>
              <a:t>- Make a list of persons voting or not voting</a:t>
            </a:r>
          </a:p>
          <a:p>
            <a:pPr lvl="1"/>
            <a:r>
              <a:rPr lang="en-US" altLang="en-US" sz="2800" dirty="0"/>
              <a:t>- Interfere with the voting process</a:t>
            </a:r>
          </a:p>
          <a:p>
            <a:pPr marL="342900" indent="-342900">
              <a:buFont typeface="Arial" panose="020B0604020202020204" pitchFamily="34" charset="0"/>
              <a:buChar char="•"/>
            </a:pPr>
            <a:endParaRPr lang="en-US" altLang="en-US" sz="2400" dirty="0"/>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87361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242709"/>
            <a:ext cx="10514012" cy="979714"/>
          </a:xfrm>
        </p:spPr>
        <p:txBody>
          <a:bodyPr>
            <a:normAutofit/>
          </a:bodyPr>
          <a:lstStyle/>
          <a:p>
            <a:r>
              <a:rPr lang="en-US" altLang="en-US" sz="4400" b="1" dirty="0">
                <a:solidFill>
                  <a:schemeClr val="tx2"/>
                </a:solidFill>
                <a:ea typeface="Trebuchet MS" panose="020B0603020202020204" pitchFamily="34" charset="0"/>
                <a:cs typeface="Trebuchet MS" panose="020B0603020202020204" pitchFamily="34" charset="0"/>
              </a:rPr>
              <a:t>Prohibition on Campaigning</a:t>
            </a:r>
            <a:endParaRPr lang="en-US" sz="2000" b="1" dirty="0">
              <a:solidFill>
                <a:schemeClr val="tx2"/>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731381"/>
            <a:ext cx="6838841" cy="3539430"/>
          </a:xfrm>
          <a:prstGeom prst="rect">
            <a:avLst/>
          </a:prstGeom>
          <a:noFill/>
        </p:spPr>
        <p:txBody>
          <a:bodyPr wrap="square" rtlCol="0">
            <a:spAutoFit/>
          </a:bodyPr>
          <a:lstStyle/>
          <a:p>
            <a:pPr marL="285750" indent="-285750">
              <a:buFont typeface="Arial" panose="020B0604020202020204" pitchFamily="34" charset="0"/>
              <a:buChar char="•"/>
            </a:pPr>
            <a:r>
              <a:rPr lang="en-US" altLang="en-US" sz="2000" dirty="0"/>
              <a:t>No campaigning or lingering in or within 100 feet of the building</a:t>
            </a:r>
          </a:p>
          <a:p>
            <a:pPr marL="285750" indent="-285750">
              <a:buFont typeface="Arial" panose="020B0604020202020204" pitchFamily="34" charset="0"/>
              <a:buChar char="•"/>
            </a:pPr>
            <a:endParaRPr lang="en-US" altLang="en-US" sz="2000" dirty="0"/>
          </a:p>
          <a:p>
            <a:pPr marL="285750" indent="-285750">
              <a:buFont typeface="Arial" panose="020B0604020202020204" pitchFamily="34" charset="0"/>
              <a:buChar char="•"/>
            </a:pPr>
            <a:r>
              <a:rPr lang="en-US" altLang="en-US" sz="2000" dirty="0"/>
              <a:t>If polling place is on public property, campaigning not allowed anywhere on the property, even beyond 100 feet</a:t>
            </a:r>
          </a:p>
          <a:p>
            <a:pPr marL="285750" indent="-285750">
              <a:buFont typeface="Arial" panose="020B0604020202020204" pitchFamily="34" charset="0"/>
              <a:buChar char="•"/>
            </a:pPr>
            <a:endParaRPr lang="en-US" altLang="en-US" sz="2000" dirty="0"/>
          </a:p>
          <a:p>
            <a:pPr marL="285750" indent="-285750">
              <a:buFont typeface="Arial" panose="020B0604020202020204" pitchFamily="34" charset="0"/>
              <a:buChar char="•"/>
            </a:pPr>
            <a:r>
              <a:rPr lang="en-US" altLang="en-US" sz="2000" dirty="0"/>
              <a:t>Does not apply to adjacent private property</a:t>
            </a:r>
          </a:p>
          <a:p>
            <a:pPr marL="342900" indent="-342900">
              <a:buFont typeface="Arial" panose="020B0604020202020204" pitchFamily="34" charset="0"/>
              <a:buChar char="•"/>
            </a:pPr>
            <a:endParaRPr lang="en-US" altLang="en-US" sz="2400" dirty="0"/>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70796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242709"/>
            <a:ext cx="10514012" cy="979714"/>
          </a:xfrm>
        </p:spPr>
        <p:txBody>
          <a:bodyPr>
            <a:normAutofit/>
          </a:bodyPr>
          <a:lstStyle/>
          <a:p>
            <a:r>
              <a:rPr lang="en-US" b="1" dirty="0">
                <a:solidFill>
                  <a:schemeClr val="accent1">
                    <a:lumMod val="50000"/>
                  </a:schemeClr>
                </a:solidFill>
              </a:rPr>
              <a:t>Prohibition on Displaying Campaign Materials</a:t>
            </a:r>
            <a:endParaRPr lang="en-US" sz="1400" b="1" dirty="0">
              <a:solidFill>
                <a:schemeClr val="accent1">
                  <a:lumMod val="50000"/>
                </a:schemeClr>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507094"/>
            <a:ext cx="9202835"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MN Voters Alliance v. </a:t>
            </a:r>
            <a:r>
              <a:rPr lang="en-US" sz="2000" dirty="0" err="1"/>
              <a:t>Mansky</a:t>
            </a:r>
            <a:endParaRPr lang="en-US" sz="2000" dirty="0"/>
          </a:p>
          <a:p>
            <a:pPr marL="285750" indent="-285750">
              <a:buFont typeface="Arial" panose="020B0604020202020204" pitchFamily="34" charset="0"/>
              <a:buChar char="•"/>
            </a:pPr>
            <a:r>
              <a:rPr lang="en-US" sz="2000" dirty="0"/>
              <a:t>Minnesota law prohibits a person from displaying campaign material or inducing or persuading a voter in the polling place. </a:t>
            </a:r>
          </a:p>
          <a:p>
            <a:pPr marL="285750" indent="-285750">
              <a:buFont typeface="Arial" panose="020B0604020202020204" pitchFamily="34" charset="0"/>
              <a:buChar char="•"/>
            </a:pPr>
            <a:r>
              <a:rPr lang="en-US" sz="2000" dirty="0"/>
              <a:t>Campaign material includes: </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the name, likeness, logo, or slogan of a candidate who appears on the ballot;</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the number, title, subject, slogan, or logo of a ballot question that appears on the ballot; or,</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the name, logo, or slogan of a political party represented by a candidate on the ballot.</a:t>
            </a:r>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4571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6" end="6"/>
                                            </p:txEl>
                                          </p:spTgt>
                                        </p:tgtEl>
                                        <p:attrNameLst>
                                          <p:attrName>style.visibility</p:attrName>
                                        </p:attrNameLst>
                                      </p:cBhvr>
                                      <p:to>
                                        <p:strVal val="visible"/>
                                      </p:to>
                                    </p:set>
                                    <p:animEffect transition="in" filter="fade">
                                      <p:cBhvr>
                                        <p:cTn id="14" dur="1000"/>
                                        <p:tgtEl>
                                          <p:spTgt spid="6">
                                            <p:txEl>
                                              <p:pRg st="6" end="6"/>
                                            </p:txEl>
                                          </p:spTgt>
                                        </p:tgtEl>
                                      </p:cBhvr>
                                    </p:animEffect>
                                    <p:anim calcmode="lin" valueType="num">
                                      <p:cBhvr>
                                        <p:cTn id="1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Effect transition="in" filter="fade">
                                      <p:cBhvr>
                                        <p:cTn id="21" dur="1000"/>
                                        <p:tgtEl>
                                          <p:spTgt spid="6">
                                            <p:txEl>
                                              <p:pRg st="8" end="8"/>
                                            </p:txEl>
                                          </p:spTgt>
                                        </p:tgtEl>
                                      </p:cBhvr>
                                    </p:animEffect>
                                    <p:anim calcmode="lin" valueType="num">
                                      <p:cBhvr>
                                        <p:cTn id="2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242709"/>
            <a:ext cx="10514012" cy="979714"/>
          </a:xfrm>
        </p:spPr>
        <p:txBody>
          <a:bodyPr>
            <a:normAutofit/>
          </a:bodyPr>
          <a:lstStyle/>
          <a:p>
            <a:r>
              <a:rPr lang="en-US" b="1" dirty="0">
                <a:solidFill>
                  <a:schemeClr val="tx2"/>
                </a:solidFill>
              </a:rPr>
              <a:t>Prohibition on Displaying Campaign Materials</a:t>
            </a:r>
            <a:endParaRPr lang="en-US" sz="1400" b="1" dirty="0">
              <a:solidFill>
                <a:schemeClr val="tx2"/>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507094"/>
            <a:ext cx="9202835" cy="5693866"/>
          </a:xfrm>
          <a:prstGeom prst="rect">
            <a:avLst/>
          </a:prstGeom>
          <a:noFill/>
        </p:spPr>
        <p:txBody>
          <a:bodyPr wrap="square" rtlCol="0">
            <a:spAutoFit/>
          </a:bodyPr>
          <a:lstStyle/>
          <a:p>
            <a:pPr marL="285750" indent="-285750">
              <a:buFont typeface="Arial" panose="020B0604020202020204" pitchFamily="34" charset="0"/>
              <a:buChar char="•"/>
            </a:pPr>
            <a:r>
              <a:rPr lang="en-US" sz="2800" dirty="0"/>
              <a:t>If a person is displaying campaign material DO THE FOLLOWING: </a:t>
            </a:r>
          </a:p>
          <a:p>
            <a:pPr marL="742950" lvl="1" indent="-285750">
              <a:buFont typeface="Arial" panose="020B0604020202020204" pitchFamily="34" charset="0"/>
              <a:buChar char="•"/>
            </a:pPr>
            <a:r>
              <a:rPr lang="en-US" sz="2800" dirty="0"/>
              <a:t>Explain that state law prohibits displaying campaign material or inducing or persuading voters in the polling place</a:t>
            </a:r>
          </a:p>
          <a:p>
            <a:pPr marL="742950" lvl="1" indent="-285750">
              <a:buFont typeface="Arial" panose="020B0604020202020204" pitchFamily="34" charset="0"/>
              <a:buChar char="•"/>
            </a:pPr>
            <a:r>
              <a:rPr lang="en-US" sz="2800" dirty="0"/>
              <a:t>Ask the individual to cover up or remove the material, or to refrain from inducing or persuading other voters</a:t>
            </a:r>
          </a:p>
          <a:p>
            <a:pPr marL="742950" lvl="1" indent="-285750">
              <a:buFont typeface="Arial" panose="020B0604020202020204" pitchFamily="34" charset="0"/>
              <a:buChar char="•"/>
            </a:pPr>
            <a:r>
              <a:rPr lang="en-US" sz="2800" dirty="0"/>
              <a:t>If they refuse, explain that eligible voters will be allowed to vote, but any refusal will be recorded and referred to the appropriate authorities. </a:t>
            </a:r>
          </a:p>
          <a:p>
            <a:endParaRPr lang="en-US" altLang="en-US" sz="2400" dirty="0"/>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9829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327860" y="255854"/>
            <a:ext cx="10514012" cy="1368424"/>
          </a:xfrm>
        </p:spPr>
        <p:txBody>
          <a:bodyPr>
            <a:normAutofit/>
          </a:bodyPr>
          <a:lstStyle/>
          <a:p>
            <a:r>
              <a:rPr lang="en-US" altLang="en-US" sz="4400" b="1" dirty="0">
                <a:solidFill>
                  <a:schemeClr val="tx2"/>
                </a:solidFill>
              </a:rPr>
              <a:t>What does the code of conduct look like in practice?</a:t>
            </a:r>
          </a:p>
        </p:txBody>
      </p:sp>
      <p:sp>
        <p:nvSpPr>
          <p:cNvPr id="11" name="Text Placeholder 10"/>
          <p:cNvSpPr>
            <a:spLocks noGrp="1"/>
          </p:cNvSpPr>
          <p:nvPr>
            <p:ph type="body" sz="half" idx="2"/>
          </p:nvPr>
        </p:nvSpPr>
        <p:spPr>
          <a:xfrm>
            <a:off x="595312" y="1825625"/>
            <a:ext cx="7734301" cy="3948644"/>
          </a:xfrm>
        </p:spPr>
        <p:txBody>
          <a:bodyPr/>
          <a:lstStyle/>
          <a:p>
            <a:endParaRPr lang="en-US" altLang="en-US" sz="2800" dirty="0"/>
          </a:p>
          <a:p>
            <a:pPr marL="457200" indent="-457200">
              <a:buFont typeface="Arial" panose="020B0604020202020204" pitchFamily="34" charset="0"/>
              <a:buChar char="•"/>
            </a:pPr>
            <a:r>
              <a:rPr lang="en-US" altLang="en-US" sz="2800" dirty="0"/>
              <a:t>Be impartial, courteous and professional</a:t>
            </a:r>
          </a:p>
          <a:p>
            <a:pPr marL="457200" indent="-457200">
              <a:buFont typeface="Arial" panose="020B0604020202020204" pitchFamily="34" charset="0"/>
              <a:buChar char="•"/>
            </a:pPr>
            <a:r>
              <a:rPr lang="en-US" altLang="en-US" sz="2800" dirty="0"/>
              <a:t>Maintain your polling place’s accessibility, neutrality, and efficiency</a:t>
            </a:r>
          </a:p>
          <a:p>
            <a:pPr marL="457200" indent="-457200">
              <a:buFont typeface="Arial" panose="020B0604020202020204" pitchFamily="34" charset="0"/>
              <a:buChar char="•"/>
            </a:pPr>
            <a:r>
              <a:rPr lang="en-US" altLang="en-US" sz="2800" dirty="0"/>
              <a:t>Enjoy assisting and serving diverse populations </a:t>
            </a:r>
          </a:p>
          <a:p>
            <a:pPr marL="457200" indent="-457200">
              <a:buFont typeface="Arial" panose="020B0604020202020204" pitchFamily="34" charset="0"/>
              <a:buChar char="•"/>
            </a:pPr>
            <a:r>
              <a:rPr lang="en-US" altLang="en-US" sz="2800" dirty="0"/>
              <a:t>Stay positive!! </a:t>
            </a:r>
          </a:p>
          <a:p>
            <a:endParaRPr lang="en-US"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061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242709"/>
            <a:ext cx="10514012" cy="979714"/>
          </a:xfrm>
        </p:spPr>
        <p:txBody>
          <a:bodyPr>
            <a:normAutofit/>
          </a:bodyPr>
          <a:lstStyle/>
          <a:p>
            <a:r>
              <a:rPr lang="en-US" b="1" dirty="0">
                <a:solidFill>
                  <a:schemeClr val="tx2"/>
                </a:solidFill>
              </a:rPr>
              <a:t>Prohibition on Displaying Campaign Materials</a:t>
            </a:r>
            <a:endParaRPr lang="en-US" sz="1400" b="1" dirty="0">
              <a:solidFill>
                <a:schemeClr val="tx2"/>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507094"/>
            <a:ext cx="9202835" cy="5078313"/>
          </a:xfrm>
          <a:prstGeom prst="rect">
            <a:avLst/>
          </a:prstGeom>
          <a:noFill/>
        </p:spPr>
        <p:txBody>
          <a:bodyPr wrap="square" rtlCol="0">
            <a:spAutoFit/>
          </a:bodyPr>
          <a:lstStyle/>
          <a:p>
            <a:pPr algn="ctr"/>
            <a:r>
              <a:rPr lang="en-US" sz="2400" b="1" dirty="0"/>
              <a:t>EVEN IF A VOTER REFUSES TO COVER UP OR LEAVE – </a:t>
            </a:r>
          </a:p>
          <a:p>
            <a:pPr algn="ctr"/>
            <a:r>
              <a:rPr lang="en-US" sz="2400" b="1" dirty="0"/>
              <a:t>YOU MUST PERMIT AN ELIGIBLE VOTER TO VOTE!!</a:t>
            </a:r>
          </a:p>
          <a:p>
            <a:endParaRPr lang="en-US" sz="2400" b="1" dirty="0"/>
          </a:p>
          <a:p>
            <a:pPr marL="742950" lvl="1" indent="-285750">
              <a:buFont typeface="Arial" panose="020B0604020202020204" pitchFamily="34" charset="0"/>
              <a:buChar char="•"/>
            </a:pPr>
            <a:r>
              <a:rPr lang="en-US" sz="2400" dirty="0"/>
              <a:t>Record the names and addresses of a voter with a brief description of the campaign material or they way the voter was inducing or persuading another voter</a:t>
            </a:r>
          </a:p>
          <a:p>
            <a:pPr marL="742950" lvl="1" indent="-285750">
              <a:buFont typeface="Arial" panose="020B0604020202020204" pitchFamily="34" charset="0"/>
              <a:buChar char="•"/>
            </a:pPr>
            <a:r>
              <a:rPr lang="en-US" sz="2400" dirty="0"/>
              <a:t>Election judges and official challengers are prohibited from displaying campaign material, inducing or persuading voters.  You can ask them to leave if they refuse to remove the material, or to stop inducing or persuading. </a:t>
            </a:r>
          </a:p>
          <a:p>
            <a:endParaRPr lang="en-US" altLang="en-US" sz="2400" dirty="0"/>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35687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520262" y="914400"/>
            <a:ext cx="9309538" cy="5418138"/>
          </a:xfrm>
        </p:spPr>
        <p:txBody>
          <a:bodyPr>
            <a:normAutofit/>
          </a:bodyPr>
          <a:lstStyle/>
          <a:p>
            <a:pPr marL="0" indent="0">
              <a:buNone/>
            </a:pPr>
            <a:r>
              <a:rPr lang="en-US" altLang="en-US" sz="3200" b="1" dirty="0">
                <a:solidFill>
                  <a:schemeClr val="tx2"/>
                </a:solidFill>
              </a:rPr>
              <a:t>Security Practices</a:t>
            </a:r>
          </a:p>
          <a:p>
            <a:pPr marL="0" indent="0">
              <a:buNone/>
            </a:pPr>
            <a:endParaRPr lang="en-US" altLang="en-US" sz="1100" b="1" dirty="0"/>
          </a:p>
          <a:p>
            <a:pPr lvl="1"/>
            <a:r>
              <a:rPr lang="en-US" altLang="en-US" sz="3600" dirty="0"/>
              <a:t>EJs are the 1</a:t>
            </a:r>
            <a:r>
              <a:rPr lang="en-US" altLang="en-US" sz="3600" baseline="30000" dirty="0"/>
              <a:t>st</a:t>
            </a:r>
            <a:r>
              <a:rPr lang="en-US" altLang="en-US" sz="3600" dirty="0"/>
              <a:t> Line of Defense for physical &amp; cyber security of Minnesota’s elections!</a:t>
            </a:r>
          </a:p>
          <a:p>
            <a:pPr lvl="1"/>
            <a:r>
              <a:rPr lang="en-US" altLang="en-US" sz="3200" dirty="0"/>
              <a:t>Watchful throughout election day:</a:t>
            </a:r>
          </a:p>
          <a:p>
            <a:pPr lvl="2"/>
            <a:r>
              <a:rPr lang="en-US" altLang="en-US" sz="3050" dirty="0"/>
              <a:t>All voting equipment</a:t>
            </a:r>
          </a:p>
          <a:p>
            <a:pPr lvl="2"/>
            <a:r>
              <a:rPr lang="en-US" altLang="en-US" sz="3050" dirty="0"/>
              <a:t>Removable memory devices</a:t>
            </a:r>
          </a:p>
          <a:p>
            <a:pPr lvl="2"/>
            <a:r>
              <a:rPr lang="en-US" altLang="en-US" sz="3050" dirty="0"/>
              <a:t>Ballots</a:t>
            </a:r>
          </a:p>
          <a:p>
            <a:pPr lvl="2"/>
            <a:r>
              <a:rPr lang="en-US" altLang="en-US" sz="3050" dirty="0"/>
              <a:t>Supplies</a:t>
            </a:r>
          </a:p>
          <a:p>
            <a:pPr lvl="1"/>
            <a:r>
              <a:rPr lang="en-US" altLang="en-US" sz="3200" dirty="0"/>
              <a:t>Anything suspicious &amp; all incidents, communicated to the local election official </a:t>
            </a:r>
            <a:r>
              <a:rPr lang="en-US" altLang="en-US" sz="3200" b="1" i="1" u="sng" dirty="0"/>
              <a:t>immediately</a:t>
            </a:r>
          </a:p>
          <a:p>
            <a:pPr lvl="1"/>
            <a:endParaRPr lang="en-US" altLang="en-US" dirty="0"/>
          </a:p>
        </p:txBody>
      </p:sp>
    </p:spTree>
    <p:extLst>
      <p:ext uri="{BB962C8B-B14F-4D97-AF65-F5344CB8AC3E}">
        <p14:creationId xmlns:p14="http://schemas.microsoft.com/office/powerpoint/2010/main" val="14084999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472966" y="551793"/>
            <a:ext cx="10357944" cy="5780745"/>
          </a:xfrm>
        </p:spPr>
        <p:txBody>
          <a:bodyPr>
            <a:normAutofit/>
          </a:bodyPr>
          <a:lstStyle/>
          <a:p>
            <a:pPr marL="0" indent="0">
              <a:buNone/>
            </a:pPr>
            <a:r>
              <a:rPr lang="en-US" altLang="en-US" sz="3200" b="1" dirty="0">
                <a:solidFill>
                  <a:schemeClr val="tx2"/>
                </a:solidFill>
              </a:rPr>
              <a:t>Security Practices</a:t>
            </a:r>
          </a:p>
          <a:p>
            <a:pPr marL="0" indent="0">
              <a:buNone/>
            </a:pPr>
            <a:endParaRPr lang="en-US" altLang="en-US" sz="1100" b="1" dirty="0"/>
          </a:p>
          <a:p>
            <a:pPr lvl="1"/>
            <a:r>
              <a:rPr lang="en-US" altLang="en-US" sz="3600" dirty="0"/>
              <a:t>Good practice to:</a:t>
            </a:r>
          </a:p>
          <a:p>
            <a:pPr lvl="2"/>
            <a:r>
              <a:rPr lang="en-US" altLang="en-US" sz="3050" dirty="0"/>
              <a:t>View &amp; inspect seals on all port plugs on all equipment &amp; ballot storage containers.</a:t>
            </a:r>
          </a:p>
          <a:p>
            <a:pPr lvl="2"/>
            <a:r>
              <a:rPr lang="en-US" altLang="en-US" sz="3050" dirty="0"/>
              <a:t>Take seriously voter reports of email, text, social media, phone or other communications attempting to disrupt or spread misinformation about the voting process.</a:t>
            </a:r>
          </a:p>
          <a:p>
            <a:pPr marL="411480" lvl="2" indent="0">
              <a:buNone/>
            </a:pPr>
            <a:endParaRPr lang="en-US" altLang="en-US" sz="3050" dirty="0"/>
          </a:p>
          <a:p>
            <a:pPr marL="205740" lvl="1" indent="0" algn="ctr">
              <a:buNone/>
            </a:pPr>
            <a:r>
              <a:rPr lang="en-US" altLang="en-US" sz="3350" b="1" dirty="0"/>
              <a:t>Report to the local election official, immediately, any and all items related to election security!</a:t>
            </a:r>
          </a:p>
          <a:p>
            <a:pPr lvl="2"/>
            <a:endParaRPr lang="en-US" altLang="en-US" sz="3050" dirty="0"/>
          </a:p>
          <a:p>
            <a:pPr lvl="1"/>
            <a:endParaRPr lang="en-US" altLang="en-US" dirty="0"/>
          </a:p>
        </p:txBody>
      </p:sp>
    </p:spTree>
    <p:extLst>
      <p:ext uri="{BB962C8B-B14F-4D97-AF65-F5344CB8AC3E}">
        <p14:creationId xmlns:p14="http://schemas.microsoft.com/office/powerpoint/2010/main" val="314809897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646386" y="914400"/>
            <a:ext cx="9183414" cy="5418138"/>
          </a:xfrm>
        </p:spPr>
        <p:txBody>
          <a:bodyPr>
            <a:normAutofit/>
          </a:bodyPr>
          <a:lstStyle/>
          <a:p>
            <a:pPr marL="0" indent="0">
              <a:buNone/>
            </a:pPr>
            <a:r>
              <a:rPr lang="en-US" altLang="en-US" sz="3200" b="1" dirty="0">
                <a:solidFill>
                  <a:schemeClr val="tx2"/>
                </a:solidFill>
              </a:rPr>
              <a:t>Security Practices</a:t>
            </a:r>
          </a:p>
          <a:p>
            <a:pPr marL="0" indent="0">
              <a:buNone/>
            </a:pPr>
            <a:endParaRPr lang="en-US" altLang="en-US" sz="1100" b="1" dirty="0"/>
          </a:p>
          <a:p>
            <a:pPr lvl="1"/>
            <a:r>
              <a:rPr lang="en-US" altLang="en-US" sz="3600" dirty="0"/>
              <a:t>Sergeant-at-arms or peace officer:</a:t>
            </a:r>
          </a:p>
          <a:p>
            <a:pPr lvl="2"/>
            <a:r>
              <a:rPr lang="en-US" altLang="en-US" sz="3450" dirty="0"/>
              <a:t>May be requested to arrest or remove from the polling place any individual who, despite a warning to desist, engages in disorderly conduct, to include tampering with voting equipment.</a:t>
            </a:r>
          </a:p>
          <a:p>
            <a:pPr lvl="2"/>
            <a:endParaRPr lang="en-US" altLang="en-US" sz="3200" b="1" dirty="0"/>
          </a:p>
          <a:p>
            <a:pPr lvl="2"/>
            <a:endParaRPr lang="en-US" altLang="en-US" sz="3050" dirty="0"/>
          </a:p>
          <a:p>
            <a:pPr lvl="1"/>
            <a:endParaRPr lang="en-US" altLang="en-US" dirty="0"/>
          </a:p>
        </p:txBody>
      </p:sp>
    </p:spTree>
    <p:extLst>
      <p:ext uri="{BB962C8B-B14F-4D97-AF65-F5344CB8AC3E}">
        <p14:creationId xmlns:p14="http://schemas.microsoft.com/office/powerpoint/2010/main" val="340361659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15310" y="914400"/>
            <a:ext cx="9514490" cy="5418138"/>
          </a:xfrm>
        </p:spPr>
        <p:txBody>
          <a:bodyPr>
            <a:normAutofit fontScale="92500"/>
          </a:bodyPr>
          <a:lstStyle/>
          <a:p>
            <a:pPr marL="0" indent="0">
              <a:buNone/>
            </a:pPr>
            <a:r>
              <a:rPr lang="en-US" altLang="en-US" sz="3200" b="1" dirty="0">
                <a:solidFill>
                  <a:schemeClr val="tx2"/>
                </a:solidFill>
              </a:rPr>
              <a:t>Security Practices</a:t>
            </a:r>
          </a:p>
          <a:p>
            <a:pPr marL="0" indent="0">
              <a:buNone/>
            </a:pPr>
            <a:endParaRPr lang="en-US" altLang="en-US" sz="1100" b="1" dirty="0"/>
          </a:p>
          <a:p>
            <a:pPr lvl="1"/>
            <a:r>
              <a:rPr lang="en-US" altLang="en-US" sz="3600" dirty="0"/>
              <a:t>Sergeant-at-arms or peace officer:</a:t>
            </a:r>
          </a:p>
          <a:p>
            <a:pPr lvl="2"/>
            <a:r>
              <a:rPr lang="en-US" altLang="en-US" sz="3450" dirty="0"/>
              <a:t>Shall not otherwise interfere in any manner with voters.</a:t>
            </a:r>
          </a:p>
          <a:p>
            <a:pPr lvl="2"/>
            <a:r>
              <a:rPr lang="en-US" altLang="en-US" sz="3450" dirty="0"/>
              <a:t>A peace officer cannot remain in or within 50 feet of the entrance of the polling place once peace has been restored.</a:t>
            </a:r>
          </a:p>
          <a:p>
            <a:pPr lvl="2"/>
            <a:endParaRPr lang="en-US" altLang="en-US" sz="3450" dirty="0"/>
          </a:p>
          <a:p>
            <a:pPr marL="411480" lvl="2" indent="0" algn="ctr">
              <a:buNone/>
            </a:pPr>
            <a:r>
              <a:rPr lang="en-US" altLang="en-US" sz="3900" b="1" dirty="0"/>
              <a:t>Note the details of all security concerns &amp; how they were addressed on the incident log</a:t>
            </a:r>
          </a:p>
          <a:p>
            <a:pPr lvl="2"/>
            <a:endParaRPr lang="en-US" altLang="en-US" sz="3200" b="1" dirty="0"/>
          </a:p>
          <a:p>
            <a:pPr lvl="2"/>
            <a:endParaRPr lang="en-US" altLang="en-US" sz="3050" dirty="0"/>
          </a:p>
          <a:p>
            <a:pPr lvl="1"/>
            <a:endParaRPr lang="en-US" altLang="en-US" dirty="0"/>
          </a:p>
        </p:txBody>
      </p:sp>
    </p:spTree>
    <p:extLst>
      <p:ext uri="{BB962C8B-B14F-4D97-AF65-F5344CB8AC3E}">
        <p14:creationId xmlns:p14="http://schemas.microsoft.com/office/powerpoint/2010/main" val="58040861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242709"/>
            <a:ext cx="10514012" cy="979714"/>
          </a:xfrm>
        </p:spPr>
        <p:txBody>
          <a:bodyPr>
            <a:normAutofit/>
          </a:bodyPr>
          <a:lstStyle/>
          <a:p>
            <a:r>
              <a:rPr lang="en-US" b="1" dirty="0">
                <a:solidFill>
                  <a:schemeClr val="tx2"/>
                </a:solidFill>
              </a:rPr>
              <a:t>Providing Assistance to Voters</a:t>
            </a:r>
            <a:endParaRPr lang="en-US" sz="1400" b="1" dirty="0">
              <a:solidFill>
                <a:schemeClr val="tx2"/>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507094"/>
            <a:ext cx="9202835"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Do not influence how a person votes</a:t>
            </a:r>
          </a:p>
          <a:p>
            <a:pPr marL="285750" indent="-285750">
              <a:buFont typeface="Arial" panose="020B0604020202020204" pitchFamily="34" charset="0"/>
              <a:buChar char="•"/>
            </a:pPr>
            <a:r>
              <a:rPr lang="en-US" sz="2800" dirty="0"/>
              <a:t>Direct questions to the voter, not others with them</a:t>
            </a:r>
          </a:p>
          <a:p>
            <a:pPr marL="285750" indent="-285750">
              <a:buFont typeface="Arial" panose="020B0604020202020204" pitchFamily="34" charset="0"/>
              <a:buChar char="•"/>
            </a:pPr>
            <a:r>
              <a:rPr lang="en-US" sz="2800" dirty="0"/>
              <a:t>Help only as much as requested</a:t>
            </a:r>
          </a:p>
          <a:p>
            <a:pPr marL="285750" indent="-285750">
              <a:buFont typeface="Arial" panose="020B0604020202020204" pitchFamily="34" charset="0"/>
              <a:buChar char="•"/>
            </a:pPr>
            <a:r>
              <a:rPr lang="en-US" sz="2800" dirty="0"/>
              <a:t>Two election judges of different major parties may mark a ballot according to voter’s direction</a:t>
            </a:r>
          </a:p>
          <a:p>
            <a:pPr marL="285750" indent="-285750">
              <a:buFont typeface="Arial" panose="020B0604020202020204" pitchFamily="34" charset="0"/>
              <a:buChar char="•"/>
            </a:pPr>
            <a:r>
              <a:rPr lang="en-US" sz="2800" dirty="0"/>
              <a:t>Suggest using the Omni-Ballot first</a:t>
            </a:r>
          </a:p>
          <a:p>
            <a:pPr marL="285750" indent="-285750">
              <a:buFont typeface="Arial" panose="020B0604020202020204" pitchFamily="34" charset="0"/>
              <a:buChar char="•"/>
            </a:pPr>
            <a:r>
              <a:rPr lang="en-US" sz="2800" dirty="0"/>
              <a:t>Do not reveal how they voted</a:t>
            </a:r>
          </a:p>
          <a:p>
            <a:endParaRPr lang="en-US" altLang="en-US" sz="2400" dirty="0"/>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9562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242709"/>
            <a:ext cx="10514012" cy="979714"/>
          </a:xfrm>
        </p:spPr>
        <p:txBody>
          <a:bodyPr>
            <a:normAutofit/>
          </a:bodyPr>
          <a:lstStyle/>
          <a:p>
            <a:r>
              <a:rPr lang="en-US" altLang="en-US" b="1" dirty="0">
                <a:solidFill>
                  <a:schemeClr val="tx2"/>
                </a:solidFill>
              </a:rPr>
              <a:t>Interpreters and Assistance from Others</a:t>
            </a:r>
            <a:endParaRPr lang="en-US" sz="1400" b="1" dirty="0">
              <a:solidFill>
                <a:schemeClr val="tx2"/>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507094"/>
            <a:ext cx="9202835"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Voter may choose someone other than election judges for help </a:t>
            </a:r>
          </a:p>
          <a:p>
            <a:pPr marL="742950" lvl="1" indent="-285750">
              <a:buFont typeface="Arial" panose="020B0604020202020204" pitchFamily="34" charset="0"/>
              <a:buChar char="•"/>
            </a:pPr>
            <a:r>
              <a:rPr lang="en-US" sz="2800" dirty="0"/>
              <a:t>Except an agent of their employer, their union or a candidate</a:t>
            </a:r>
          </a:p>
          <a:p>
            <a:pPr marL="285750" indent="-285750">
              <a:buFont typeface="Arial" panose="020B0604020202020204" pitchFamily="34" charset="0"/>
              <a:buChar char="•"/>
            </a:pPr>
            <a:r>
              <a:rPr lang="en-US" sz="2800" dirty="0"/>
              <a:t>Assistants can help an unlimited number of voters in all aspects of the voting process, including marking ballots </a:t>
            </a:r>
          </a:p>
          <a:p>
            <a:endParaRPr lang="en-US" altLang="en-US" sz="2400" dirty="0"/>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4256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242709"/>
            <a:ext cx="10514012" cy="979714"/>
          </a:xfrm>
        </p:spPr>
        <p:txBody>
          <a:bodyPr>
            <a:normAutofit/>
          </a:bodyPr>
          <a:lstStyle/>
          <a:p>
            <a:r>
              <a:rPr lang="en-US" altLang="en-US" b="1" dirty="0">
                <a:solidFill>
                  <a:schemeClr val="tx2"/>
                </a:solidFill>
              </a:rPr>
              <a:t>Curbside Voting </a:t>
            </a:r>
            <a:r>
              <a:rPr lang="en-US" altLang="en-US" sz="1600" b="1" i="1" dirty="0"/>
              <a:t>(M.S. 204C.15, </a:t>
            </a:r>
            <a:r>
              <a:rPr lang="en-US" altLang="en-US" sz="1600" b="1" i="1" dirty="0" err="1"/>
              <a:t>subd</a:t>
            </a:r>
            <a:r>
              <a:rPr lang="en-US" altLang="en-US" sz="1600" b="1" i="1" dirty="0"/>
              <a:t>. 2)</a:t>
            </a:r>
            <a:endParaRPr lang="en-US" sz="1400" b="1" i="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6" y="1507094"/>
            <a:ext cx="6003566" cy="4832092"/>
          </a:xfrm>
          <a:prstGeom prst="rect">
            <a:avLst/>
          </a:prstGeom>
          <a:noFill/>
        </p:spPr>
        <p:txBody>
          <a:bodyPr wrap="square" rtlCol="0">
            <a:spAutoFit/>
          </a:bodyPr>
          <a:lstStyle/>
          <a:p>
            <a:pPr marL="274320" indent="-274320">
              <a:buFont typeface="Wingdings 2"/>
              <a:buChar char=""/>
              <a:defRPr/>
            </a:pPr>
            <a:r>
              <a:rPr lang="en-US" altLang="en-US" sz="2800" dirty="0"/>
              <a:t>Voter unable to enter polling place may vote from their vehicle</a:t>
            </a:r>
          </a:p>
          <a:p>
            <a:pPr marL="274320" indent="-274320">
              <a:buFont typeface="Wingdings 2"/>
              <a:buChar char=""/>
              <a:defRPr/>
            </a:pPr>
            <a:r>
              <a:rPr lang="en-US" altLang="en-US" sz="2800" dirty="0"/>
              <a:t>Two election judges of different major parties bring voting materials to vehicle. </a:t>
            </a:r>
          </a:p>
          <a:p>
            <a:pPr marL="274320" indent="-274320">
              <a:buFont typeface="Wingdings 2"/>
              <a:buChar char=""/>
              <a:defRPr/>
            </a:pPr>
            <a:r>
              <a:rPr lang="en-US" altLang="en-US" sz="2800" dirty="0"/>
              <a:t>Do </a:t>
            </a:r>
            <a:r>
              <a:rPr lang="en-US" altLang="en-US" sz="2800" u="sng" dirty="0"/>
              <a:t>not</a:t>
            </a:r>
            <a:r>
              <a:rPr lang="en-US" altLang="en-US" sz="2800" dirty="0"/>
              <a:t> bring actual roster outside — use the Certificate of Registered Voter form</a:t>
            </a:r>
            <a:endParaRPr lang="en-US" altLang="en-US" sz="2800" dirty="0">
              <a:solidFill>
                <a:srgbClr val="FF0000"/>
              </a:solidFill>
            </a:endParaRPr>
          </a:p>
          <a:p>
            <a:endParaRPr lang="en-US" altLang="en-US" sz="2400" dirty="0"/>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40343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242709"/>
            <a:ext cx="10514012" cy="979714"/>
          </a:xfrm>
        </p:spPr>
        <p:txBody>
          <a:bodyPr>
            <a:normAutofit/>
          </a:bodyPr>
          <a:lstStyle/>
          <a:p>
            <a:r>
              <a:rPr lang="en-US" altLang="en-US" sz="3600" b="1" dirty="0">
                <a:solidFill>
                  <a:schemeClr val="tx2"/>
                </a:solidFill>
              </a:rPr>
              <a:t>Challengers:  Contesting a Voter’s Eligibility</a:t>
            </a:r>
            <a:endParaRPr lang="en-US" sz="1600" b="1" i="1" dirty="0">
              <a:solidFill>
                <a:schemeClr val="tx2"/>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838200" y="1825625"/>
            <a:ext cx="9202835" cy="4708981"/>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a:t>An election judge, any eligible voter in the precinct, or an appointed challenger may contest a voter’s eligibility</a:t>
            </a:r>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r>
              <a:rPr lang="en-US" altLang="en-US" sz="2400" dirty="0"/>
              <a:t>Must have personal knowledge that the person is not eligible to vote</a:t>
            </a:r>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r>
              <a:rPr lang="en-US" altLang="en-US" sz="2400" dirty="0"/>
              <a:t>Suspicion is not a basis for making a challenge.</a:t>
            </a:r>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r>
              <a:rPr lang="en-US" altLang="en-US" sz="2400" dirty="0"/>
              <a:t>Cannot challenge a voter’s party preference</a:t>
            </a:r>
          </a:p>
          <a:p>
            <a:endParaRPr lang="en-US" altLang="en-US" sz="2400" dirty="0"/>
          </a:p>
          <a:p>
            <a:endParaRPr lang="en-US" altLang="en-US" sz="2400" dirty="0"/>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0124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242709"/>
            <a:ext cx="10514012" cy="979714"/>
          </a:xfrm>
        </p:spPr>
        <p:txBody>
          <a:bodyPr>
            <a:normAutofit/>
          </a:bodyPr>
          <a:lstStyle/>
          <a:p>
            <a:r>
              <a:rPr lang="en-US" altLang="en-US" b="1" dirty="0">
                <a:solidFill>
                  <a:schemeClr val="tx2"/>
                </a:solidFill>
              </a:rPr>
              <a:t>Challengers:  Appointed Challengers </a:t>
            </a:r>
            <a:r>
              <a:rPr lang="en-US" altLang="en-US" sz="1800" b="1" i="1" dirty="0"/>
              <a:t>(M.S. 204C.07)</a:t>
            </a:r>
            <a:endParaRPr lang="en-US" sz="1400" b="1" i="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838200" y="1825625"/>
            <a:ext cx="9202835" cy="4832092"/>
          </a:xfrm>
          <a:prstGeom prst="rect">
            <a:avLst/>
          </a:prstGeom>
          <a:noFill/>
        </p:spPr>
        <p:txBody>
          <a:bodyPr wrap="square" rtlCol="0">
            <a:spAutoFit/>
          </a:bodyPr>
          <a:lstStyle/>
          <a:p>
            <a:pPr marL="342900" indent="-342900">
              <a:buFont typeface="Arial" panose="020B0604020202020204" pitchFamily="34" charset="0"/>
              <a:buChar char="•"/>
            </a:pPr>
            <a:r>
              <a:rPr lang="en-US" altLang="en-US" sz="3200" dirty="0"/>
              <a:t>Appointed by nonpartisan candidates, political parties, or by jurisdiction holding election on a question</a:t>
            </a:r>
          </a:p>
          <a:p>
            <a:pPr marL="342900" indent="-342900">
              <a:buFont typeface="Arial" panose="020B0604020202020204" pitchFamily="34" charset="0"/>
              <a:buChar char="•"/>
            </a:pPr>
            <a:r>
              <a:rPr lang="en-US" altLang="en-US" sz="3200" dirty="0"/>
              <a:t>Present letter of appointment and proof of residence used for Election Day registration</a:t>
            </a:r>
          </a:p>
          <a:p>
            <a:pPr marL="342900" indent="-342900">
              <a:buFont typeface="Arial" panose="020B0604020202020204" pitchFamily="34" charset="0"/>
              <a:buChar char="•"/>
            </a:pPr>
            <a:r>
              <a:rPr lang="en-US" altLang="en-US" sz="3200" dirty="0"/>
              <a:t>Only 1 appointment per party/candidate per precinct</a:t>
            </a:r>
          </a:p>
          <a:p>
            <a:endParaRPr lang="en-US" altLang="en-US" sz="2400" dirty="0"/>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13955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9788" y="457200"/>
            <a:ext cx="10514012" cy="979714"/>
          </a:xfrm>
        </p:spPr>
        <p:txBody>
          <a:bodyPr>
            <a:normAutofit/>
          </a:bodyPr>
          <a:lstStyle/>
          <a:p>
            <a:r>
              <a:rPr lang="en-US" sz="4400" b="1" dirty="0">
                <a:solidFill>
                  <a:schemeClr val="accent1">
                    <a:lumMod val="50000"/>
                  </a:schemeClr>
                </a:solidFill>
              </a:rPr>
              <a:t>Election Judge Neutrality in the Polling Place</a:t>
            </a:r>
          </a:p>
        </p:txBody>
      </p:sp>
      <p:sp>
        <p:nvSpPr>
          <p:cNvPr id="11" name="Text Placeholder 10"/>
          <p:cNvSpPr>
            <a:spLocks noGrp="1"/>
          </p:cNvSpPr>
          <p:nvPr>
            <p:ph type="body" sz="half" idx="2"/>
          </p:nvPr>
        </p:nvSpPr>
        <p:spPr>
          <a:xfrm>
            <a:off x="838200" y="1662546"/>
            <a:ext cx="9493332" cy="3380942"/>
          </a:xfrm>
        </p:spPr>
        <p:txBody>
          <a:bodyPr/>
          <a:lstStyle/>
          <a:p>
            <a:pPr marL="285750" indent="-285750">
              <a:buFont typeface="Arial" panose="020B0604020202020204" pitchFamily="34" charset="0"/>
              <a:buChar char="•"/>
            </a:pPr>
            <a:r>
              <a:rPr lang="en-US" sz="2800" dirty="0"/>
              <a:t>Voters have the right to vote in a polling place that is free of any influence.</a:t>
            </a:r>
          </a:p>
          <a:p>
            <a:pPr marL="285750" indent="-285750">
              <a:buFont typeface="Arial" panose="020B0604020202020204" pitchFamily="34" charset="0"/>
              <a:buChar char="•"/>
            </a:pPr>
            <a:r>
              <a:rPr lang="en-US" sz="2800" dirty="0"/>
              <a:t>Remember your Oath: “I will perform my duties in a fair and impartial manner and not attempt to create an advantage for my party or my candidate.”</a:t>
            </a:r>
          </a:p>
          <a:p>
            <a:pPr marL="285750" indent="-285750">
              <a:buFont typeface="Arial" panose="020B0604020202020204" pitchFamily="34" charset="0"/>
              <a:buChar char="•"/>
            </a:pPr>
            <a:endParaRPr lang="en-US"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36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242709"/>
            <a:ext cx="10514012" cy="979714"/>
          </a:xfrm>
        </p:spPr>
        <p:txBody>
          <a:bodyPr>
            <a:normAutofit/>
          </a:bodyPr>
          <a:lstStyle/>
          <a:p>
            <a:r>
              <a:rPr lang="en-US" altLang="en-US" b="1" dirty="0">
                <a:solidFill>
                  <a:schemeClr val="tx2"/>
                </a:solidFill>
              </a:rPr>
              <a:t>Challengers:  Challenger Code of Conduct</a:t>
            </a:r>
            <a:endParaRPr lang="en-US" sz="1400" b="1" i="1" dirty="0">
              <a:solidFill>
                <a:schemeClr val="tx2"/>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838200" y="1825625"/>
            <a:ext cx="9202835" cy="3847207"/>
          </a:xfrm>
          <a:prstGeom prst="rect">
            <a:avLst/>
          </a:prstGeom>
          <a:noFill/>
        </p:spPr>
        <p:txBody>
          <a:bodyPr wrap="square" rtlCol="0">
            <a:spAutoFit/>
          </a:bodyPr>
          <a:lstStyle/>
          <a:p>
            <a:pPr marL="342900" indent="-342900">
              <a:buFont typeface="Arial" panose="020B0604020202020204" pitchFamily="34" charset="0"/>
              <a:buChar char="•"/>
            </a:pPr>
            <a:r>
              <a:rPr lang="en-US" altLang="en-US" sz="3200" dirty="0"/>
              <a:t>Must complete Oath of Challenge Form</a:t>
            </a:r>
          </a:p>
          <a:p>
            <a:pPr marL="342900" indent="-342900">
              <a:buFont typeface="Arial" panose="020B0604020202020204" pitchFamily="34" charset="0"/>
              <a:buChar char="•"/>
            </a:pPr>
            <a:r>
              <a:rPr lang="en-US" altLang="en-US" sz="3200" dirty="0"/>
              <a:t>Cannot converse with voters</a:t>
            </a:r>
          </a:p>
          <a:p>
            <a:pPr marL="342900" indent="-342900">
              <a:buFont typeface="Arial" panose="020B0604020202020204" pitchFamily="34" charset="0"/>
              <a:buChar char="•"/>
            </a:pPr>
            <a:r>
              <a:rPr lang="en-US" altLang="en-US" sz="3200" dirty="0"/>
              <a:t>Cannot make list of who voted </a:t>
            </a:r>
          </a:p>
          <a:p>
            <a:pPr marL="342900" indent="-342900">
              <a:buFont typeface="Arial" panose="020B0604020202020204" pitchFamily="34" charset="0"/>
              <a:buChar char="•"/>
            </a:pPr>
            <a:r>
              <a:rPr lang="en-US" altLang="en-US" sz="3200" dirty="0"/>
              <a:t>Cannot handle election materials</a:t>
            </a:r>
          </a:p>
          <a:p>
            <a:pPr marL="342900" indent="-342900">
              <a:buFont typeface="Arial" panose="020B0604020202020204" pitchFamily="34" charset="0"/>
              <a:buChar char="•"/>
            </a:pPr>
            <a:r>
              <a:rPr lang="en-US" altLang="en-US" sz="3200" dirty="0"/>
              <a:t>Cannot challenge party preference</a:t>
            </a:r>
          </a:p>
          <a:p>
            <a:endParaRPr lang="en-US" altLang="en-US" sz="2400" dirty="0"/>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37392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242709"/>
            <a:ext cx="10514012" cy="979714"/>
          </a:xfrm>
        </p:spPr>
        <p:txBody>
          <a:bodyPr>
            <a:normAutofit/>
          </a:bodyPr>
          <a:lstStyle/>
          <a:p>
            <a:r>
              <a:rPr lang="en-US" altLang="en-US" b="1" dirty="0">
                <a:solidFill>
                  <a:schemeClr val="tx2"/>
                </a:solidFill>
              </a:rPr>
              <a:t>Challenge Procedure</a:t>
            </a:r>
            <a:endParaRPr lang="en-US" sz="1400" b="1" i="1" dirty="0">
              <a:solidFill>
                <a:schemeClr val="tx2"/>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838200" y="1825625"/>
            <a:ext cx="9202835" cy="5262979"/>
          </a:xfrm>
          <a:prstGeom prst="rect">
            <a:avLst/>
          </a:prstGeom>
          <a:noFill/>
        </p:spPr>
        <p:txBody>
          <a:bodyPr wrap="square" rtlCol="0">
            <a:spAutoFit/>
          </a:bodyPr>
          <a:lstStyle/>
          <a:p>
            <a:pPr marL="342900" indent="-342900">
              <a:buFont typeface="Arial" panose="020B0604020202020204" pitchFamily="34" charset="0"/>
              <a:buChar char="•"/>
            </a:pPr>
            <a:r>
              <a:rPr lang="en-US" altLang="en-US" sz="2800" dirty="0"/>
              <a:t>Challenged voter swears oath</a:t>
            </a:r>
          </a:p>
          <a:p>
            <a:pPr marL="342900" indent="-342900">
              <a:buFont typeface="Arial" panose="020B0604020202020204" pitchFamily="34" charset="0"/>
              <a:buChar char="•"/>
            </a:pPr>
            <a:r>
              <a:rPr lang="en-US" altLang="en-US" sz="2800" dirty="0"/>
              <a:t>Election judge questions voter regarding challenge</a:t>
            </a:r>
          </a:p>
          <a:p>
            <a:pPr marL="342900" indent="-342900">
              <a:buFont typeface="Arial" panose="020B0604020202020204" pitchFamily="34" charset="0"/>
              <a:buChar char="•"/>
            </a:pPr>
            <a:r>
              <a:rPr lang="en-US" altLang="en-US" sz="2800" dirty="0"/>
              <a:t>If voter answers indicate they are eligible, voter signs roster and votes</a:t>
            </a:r>
          </a:p>
          <a:p>
            <a:pPr marL="342900" indent="-342900">
              <a:buFont typeface="Arial" panose="020B0604020202020204" pitchFamily="34" charset="0"/>
              <a:buChar char="•"/>
            </a:pPr>
            <a:r>
              <a:rPr lang="en-US" altLang="en-US" sz="2800" dirty="0"/>
              <a:t>If the voter refuses to answer questions or sign the roster, they cannot vote</a:t>
            </a:r>
          </a:p>
          <a:p>
            <a:pPr marL="800100" lvl="1" indent="-342900">
              <a:buFont typeface="Arial" panose="020B0604020202020204" pitchFamily="34" charset="0"/>
              <a:buChar char="•"/>
            </a:pPr>
            <a:r>
              <a:rPr lang="en-US" altLang="en-US" sz="2800" dirty="0"/>
              <a:t>Cannot come back later in the day and vote</a:t>
            </a:r>
          </a:p>
          <a:p>
            <a:pPr marL="800100" lvl="1" indent="-342900">
              <a:buFont typeface="Arial" panose="020B0604020202020204" pitchFamily="34" charset="0"/>
              <a:buChar char="•"/>
            </a:pPr>
            <a:r>
              <a:rPr lang="en-US" altLang="en-US" sz="2800" dirty="0"/>
              <a:t>Make note in Roster on voter’s roster line</a:t>
            </a:r>
          </a:p>
          <a:p>
            <a:pPr marL="342900" indent="-342900">
              <a:buFont typeface="Arial" panose="020B0604020202020204" pitchFamily="34" charset="0"/>
              <a:buChar char="•"/>
            </a:pPr>
            <a:r>
              <a:rPr lang="en-US" altLang="en-US" sz="2800" dirty="0"/>
              <a:t>Election judge records outcome on Oath of Challenge form</a:t>
            </a:r>
          </a:p>
          <a:p>
            <a:endParaRPr lang="en-US" altLang="en-US" sz="2400" dirty="0"/>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5846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1000"/>
                                        <p:tgtEl>
                                          <p:spTgt spid="6">
                                            <p:txEl>
                                              <p:pRg st="4" end="4"/>
                                            </p:txEl>
                                          </p:spTgt>
                                        </p:tgtEl>
                                      </p:cBhvr>
                                    </p:animEffect>
                                    <p:anim calcmode="lin" valueType="num">
                                      <p:cBhvr>
                                        <p:cTn id="3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fade">
                                      <p:cBhvr>
                                        <p:cTn id="38" dur="1000"/>
                                        <p:tgtEl>
                                          <p:spTgt spid="6">
                                            <p:txEl>
                                              <p:pRg st="5" end="5"/>
                                            </p:txEl>
                                          </p:spTgt>
                                        </p:tgtEl>
                                      </p:cBhvr>
                                    </p:animEffect>
                                    <p:anim calcmode="lin" valueType="num">
                                      <p:cBhvr>
                                        <p:cTn id="3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fade">
                                      <p:cBhvr>
                                        <p:cTn id="45" dur="1000"/>
                                        <p:tgtEl>
                                          <p:spTgt spid="6">
                                            <p:txEl>
                                              <p:pRg st="6" end="6"/>
                                            </p:txEl>
                                          </p:spTgt>
                                        </p:tgtEl>
                                      </p:cBhvr>
                                    </p:animEffect>
                                    <p:anim calcmode="lin" valueType="num">
                                      <p:cBhvr>
                                        <p:cTn id="4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242709"/>
            <a:ext cx="10514012" cy="979714"/>
          </a:xfrm>
        </p:spPr>
        <p:txBody>
          <a:bodyPr>
            <a:normAutofit/>
          </a:bodyPr>
          <a:lstStyle/>
          <a:p>
            <a:r>
              <a:rPr lang="en-US" altLang="en-US" b="1" dirty="0"/>
              <a:t>Closing the Polls: Close of Voting</a:t>
            </a:r>
            <a:endParaRPr lang="en-US" sz="1400" b="1" i="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635125"/>
            <a:ext cx="9202835" cy="5139869"/>
          </a:xfrm>
          <a:prstGeom prst="rect">
            <a:avLst/>
          </a:prstGeom>
          <a:noFill/>
        </p:spPr>
        <p:txBody>
          <a:bodyPr wrap="square" rtlCol="0">
            <a:spAutoFit/>
          </a:bodyPr>
          <a:lstStyle/>
          <a:p>
            <a:pPr marL="342900" indent="-342900">
              <a:buFont typeface="Arial" panose="020B0604020202020204" pitchFamily="34" charset="0"/>
              <a:buChar char="•"/>
            </a:pPr>
            <a:r>
              <a:rPr lang="en-US" altLang="en-US" sz="3200" dirty="0"/>
              <a:t>Voters in line at 8 pm must be allowed to vote</a:t>
            </a:r>
          </a:p>
          <a:p>
            <a:pPr marL="342900" indent="-342900">
              <a:buFont typeface="Arial" panose="020B0604020202020204" pitchFamily="34" charset="0"/>
              <a:buChar char="•"/>
            </a:pPr>
            <a:r>
              <a:rPr lang="en-US" altLang="en-US" sz="3200" b="1" dirty="0">
                <a:solidFill>
                  <a:srgbClr val="FF0000"/>
                </a:solidFill>
              </a:rPr>
              <a:t>DO NOT SHUT DOWN MACHINES BEFORE 8 PM!!</a:t>
            </a:r>
          </a:p>
          <a:p>
            <a:pPr marL="342900" indent="-342900">
              <a:buFont typeface="Arial" panose="020B0604020202020204" pitchFamily="34" charset="0"/>
              <a:buChar char="•"/>
            </a:pPr>
            <a:r>
              <a:rPr lang="en-US" altLang="en-US" sz="3200" dirty="0"/>
              <a:t>Polling place open to the public after all voting is finished</a:t>
            </a:r>
          </a:p>
          <a:p>
            <a:pPr marL="342900" indent="-342900">
              <a:buFont typeface="Arial" panose="020B0604020202020204" pitchFamily="34" charset="0"/>
              <a:buChar char="•"/>
            </a:pPr>
            <a:r>
              <a:rPr lang="en-US" altLang="en-US" sz="3200" dirty="0"/>
              <a:t>Members of the public observing closing do not have to provide letter like challengers</a:t>
            </a:r>
          </a:p>
          <a:p>
            <a:pPr marL="342900" indent="-342900">
              <a:buFont typeface="Arial" panose="020B0604020202020204" pitchFamily="34" charset="0"/>
              <a:buChar char="•"/>
            </a:pPr>
            <a:r>
              <a:rPr lang="en-US" altLang="en-US" sz="3200" b="1" dirty="0">
                <a:solidFill>
                  <a:srgbClr val="FF0000"/>
                </a:solidFill>
              </a:rPr>
              <a:t>GO THROUGH YOUR CHECKLIST!!</a:t>
            </a:r>
          </a:p>
          <a:p>
            <a:pPr marL="342900" indent="-342900">
              <a:buFont typeface="Arial" panose="020B0604020202020204" pitchFamily="34" charset="0"/>
              <a:buChar char="•"/>
            </a:pPr>
            <a:endParaRPr lang="en-US" altLang="en-US" sz="2000" dirty="0"/>
          </a:p>
          <a:p>
            <a:endParaRPr lang="en-US" altLang="en-US" sz="2400" dirty="0"/>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1371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242709"/>
            <a:ext cx="10514012" cy="979714"/>
          </a:xfrm>
        </p:spPr>
        <p:txBody>
          <a:bodyPr>
            <a:normAutofit/>
          </a:bodyPr>
          <a:lstStyle/>
          <a:p>
            <a:r>
              <a:rPr lang="en-US" altLang="en-US" b="1" dirty="0"/>
              <a:t>Closing the Polls: Close of Voting</a:t>
            </a:r>
            <a:endParaRPr lang="en-US" sz="1400" b="1" i="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635125"/>
            <a:ext cx="9202835" cy="6001643"/>
          </a:xfrm>
          <a:prstGeom prst="rect">
            <a:avLst/>
          </a:prstGeom>
          <a:noFill/>
        </p:spPr>
        <p:txBody>
          <a:bodyPr wrap="square" rtlCol="0">
            <a:spAutoFit/>
          </a:bodyPr>
          <a:lstStyle/>
          <a:p>
            <a:pPr marL="342900" indent="-342900">
              <a:buFont typeface="Arial" panose="020B0604020202020204" pitchFamily="34" charset="0"/>
              <a:buChar char="•"/>
            </a:pPr>
            <a:r>
              <a:rPr lang="en-US" altLang="en-US" sz="2800" b="1" dirty="0">
                <a:solidFill>
                  <a:srgbClr val="D60093"/>
                </a:solidFill>
              </a:rPr>
              <a:t>FILL OUT THE PINK STATISTICS SHEET!!</a:t>
            </a:r>
          </a:p>
          <a:p>
            <a:pPr marL="342900" indent="-342900">
              <a:buFont typeface="Arial" panose="020B0604020202020204" pitchFamily="34" charset="0"/>
              <a:buChar char="•"/>
            </a:pPr>
            <a:r>
              <a:rPr lang="en-US" altLang="en-US" sz="2800" dirty="0"/>
              <a:t>Number of Signatures on Roster ≠ Number Ballots in Box? </a:t>
            </a:r>
          </a:p>
          <a:p>
            <a:pPr marL="800100" lvl="1" indent="-342900">
              <a:buFont typeface="Arial" panose="020B0604020202020204" pitchFamily="34" charset="0"/>
              <a:buChar char="•"/>
            </a:pPr>
            <a:r>
              <a:rPr lang="en-US" altLang="en-US" sz="2800" dirty="0"/>
              <a:t>Review for excess ballots (more votes than voters)  </a:t>
            </a:r>
          </a:p>
          <a:p>
            <a:pPr marL="800100" lvl="1" indent="-342900">
              <a:buFont typeface="Arial" panose="020B0604020202020204" pitchFamily="34" charset="0"/>
              <a:buChar char="•"/>
            </a:pPr>
            <a:r>
              <a:rPr lang="en-US" altLang="en-US" sz="2800" dirty="0"/>
              <a:t>If exists, contact clerk/auditor</a:t>
            </a:r>
          </a:p>
          <a:p>
            <a:pPr marL="800100" lvl="1" indent="-342900">
              <a:buFont typeface="Arial" panose="020B0604020202020204" pitchFamily="34" charset="0"/>
              <a:buChar char="•"/>
            </a:pPr>
            <a:r>
              <a:rPr lang="en-US" altLang="en-US" sz="2800" dirty="0"/>
              <a:t>If does not exist, proceed     </a:t>
            </a:r>
          </a:p>
          <a:p>
            <a:pPr marL="342900" indent="-342900">
              <a:buFont typeface="Arial" panose="020B0604020202020204" pitchFamily="34" charset="0"/>
              <a:buChar char="•"/>
            </a:pPr>
            <a:r>
              <a:rPr lang="en-US" altLang="en-US" sz="2800" dirty="0"/>
              <a:t>Pack supplies and unused ballots</a:t>
            </a:r>
          </a:p>
          <a:p>
            <a:pPr marL="342900" indent="-342900">
              <a:buFont typeface="Arial" panose="020B0604020202020204" pitchFamily="34" charset="0"/>
              <a:buChar char="•"/>
            </a:pPr>
            <a:r>
              <a:rPr lang="en-US" altLang="en-US" sz="2800" dirty="0"/>
              <a:t>Seal all used ballots in provided envelopes, ensure ballot box is empty</a:t>
            </a:r>
          </a:p>
          <a:p>
            <a:pPr marL="342900" indent="-342900">
              <a:buFont typeface="Arial" panose="020B0604020202020204" pitchFamily="34" charset="0"/>
              <a:buChar char="•"/>
            </a:pPr>
            <a:r>
              <a:rPr lang="en-US" altLang="en-US" sz="2800" dirty="0"/>
              <a:t>Deliver election materials indicated on the closing checklist and results to local officials</a:t>
            </a:r>
          </a:p>
          <a:p>
            <a:pPr marL="342900" indent="-342900">
              <a:buFont typeface="Arial" panose="020B0604020202020204" pitchFamily="34" charset="0"/>
              <a:buChar char="•"/>
            </a:pPr>
            <a:endParaRPr lang="en-US" altLang="en-US" sz="2000" dirty="0"/>
          </a:p>
          <a:p>
            <a:endParaRPr lang="en-US" altLang="en-US" sz="2400" dirty="0"/>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8734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1000"/>
                                        <p:tgtEl>
                                          <p:spTgt spid="6">
                                            <p:txEl>
                                              <p:pRg st="5" end="5"/>
                                            </p:txEl>
                                          </p:spTgt>
                                        </p:tgtEl>
                                      </p:cBhvr>
                                    </p:animEffect>
                                    <p:anim calcmode="lin" valueType="num">
                                      <p:cBhvr>
                                        <p:cTn id="3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1000"/>
                                        <p:tgtEl>
                                          <p:spTgt spid="6">
                                            <p:txEl>
                                              <p:pRg st="6" end="6"/>
                                            </p:txEl>
                                          </p:spTgt>
                                        </p:tgtEl>
                                      </p:cBhvr>
                                    </p:animEffect>
                                    <p:anim calcmode="lin" valueType="num">
                                      <p:cBhvr>
                                        <p:cTn id="4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animEffect transition="in" filter="fade">
                                      <p:cBhvr>
                                        <p:cTn id="50" dur="1000"/>
                                        <p:tgtEl>
                                          <p:spTgt spid="6">
                                            <p:txEl>
                                              <p:pRg st="7" end="7"/>
                                            </p:txEl>
                                          </p:spTgt>
                                        </p:tgtEl>
                                      </p:cBhvr>
                                    </p:animEffect>
                                    <p:anim calcmode="lin" valueType="num">
                                      <p:cBhvr>
                                        <p:cTn id="51"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242709"/>
            <a:ext cx="10514012" cy="979714"/>
          </a:xfrm>
        </p:spPr>
        <p:txBody>
          <a:bodyPr>
            <a:normAutofit/>
          </a:bodyPr>
          <a:lstStyle/>
          <a:p>
            <a:r>
              <a:rPr lang="en-US" altLang="en-US" b="1" dirty="0"/>
              <a:t>Tell Your Friends </a:t>
            </a:r>
            <a:r>
              <a:rPr lang="en-US" altLang="en-US" b="1"/>
              <a:t>and Family!</a:t>
            </a:r>
            <a:endParaRPr lang="en-US" b="1" i="1" dirty="0">
              <a:solidFill>
                <a:schemeClr val="accent1">
                  <a:lumMod val="50000"/>
                </a:schemeClr>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635125"/>
            <a:ext cx="9202835" cy="6494085"/>
          </a:xfrm>
          <a:prstGeom prst="rect">
            <a:avLst/>
          </a:prstGeom>
          <a:noFill/>
        </p:spPr>
        <p:txBody>
          <a:bodyPr wrap="square" rtlCol="0" anchor="ctr">
            <a:spAutoFit/>
          </a:bodyPr>
          <a:lstStyle/>
          <a:p>
            <a:pPr marL="342900" indent="-342900">
              <a:buFont typeface="Arial" panose="020B0604020202020204" pitchFamily="34" charset="0"/>
              <a:buChar char="•"/>
            </a:pPr>
            <a:r>
              <a:rPr lang="en-US" altLang="en-US" sz="2000" dirty="0"/>
              <a:t>Especially this year, we need qualified judges!</a:t>
            </a:r>
          </a:p>
          <a:p>
            <a:pPr marL="342900" indent="-342900">
              <a:buFont typeface="Arial" panose="020B0604020202020204" pitchFamily="34" charset="0"/>
              <a:buChar char="•"/>
            </a:pPr>
            <a:r>
              <a:rPr lang="en-US" altLang="en-US" sz="2000" dirty="0"/>
              <a:t>Must be eligible to vote in Minnesota and able to read, write, and speak English</a:t>
            </a:r>
          </a:p>
          <a:p>
            <a:pPr marL="342900" indent="-342900">
              <a:buFont typeface="Arial" panose="020B0604020202020204" pitchFamily="34" charset="0"/>
              <a:buChar char="•"/>
            </a:pPr>
            <a:r>
              <a:rPr lang="en-US" altLang="en-US" sz="2000" dirty="0"/>
              <a:t>Students who are at least 16 years old can be trainee judges</a:t>
            </a:r>
          </a:p>
          <a:p>
            <a:pPr marL="342900" indent="-342900">
              <a:buFont typeface="Arial" panose="020B0604020202020204" pitchFamily="34" charset="0"/>
              <a:buChar char="•"/>
            </a:pPr>
            <a:r>
              <a:rPr lang="en-US" altLang="en-US" sz="2000" dirty="0"/>
              <a:t>Relatives cannot serve together in the same precinct at the same time</a:t>
            </a:r>
          </a:p>
          <a:p>
            <a:pPr marL="342900" indent="-342900">
              <a:buFont typeface="Arial" panose="020B0604020202020204" pitchFamily="34" charset="0"/>
              <a:buChar char="•"/>
            </a:pPr>
            <a:r>
              <a:rPr lang="en-US" altLang="en-US" sz="2000" dirty="0"/>
              <a:t>Candidates cannot serve in a precinct where they are on the ballot </a:t>
            </a:r>
          </a:p>
          <a:p>
            <a:pPr marL="342900" indent="-342900">
              <a:buFont typeface="Arial" panose="020B0604020202020204" pitchFamily="34" charset="0"/>
              <a:buChar char="•"/>
            </a:pPr>
            <a:r>
              <a:rPr lang="en-US" altLang="en-US" sz="2000" dirty="0"/>
              <a:t>Complete an application on the “Be An Election Judge!” page of the City Clerk’s website (</a:t>
            </a:r>
            <a:r>
              <a:rPr lang="en-US" altLang="en-US" sz="2000" dirty="0" err="1">
                <a:hlinkClick r:id="rId3"/>
              </a:rPr>
              <a:t>www.duluthmn.gov</a:t>
            </a:r>
            <a:r>
              <a:rPr lang="en-US" altLang="en-US" sz="2000" dirty="0">
                <a:hlinkClick r:id="rId3"/>
              </a:rPr>
              <a:t>/city-clerk</a:t>
            </a:r>
            <a:r>
              <a:rPr lang="en-US" altLang="en-US" sz="2000" dirty="0"/>
              <a:t>)</a:t>
            </a:r>
          </a:p>
          <a:p>
            <a:pPr marL="342900" indent="-342900">
              <a:buFont typeface="Arial" panose="020B0604020202020204" pitchFamily="34" charset="0"/>
              <a:buChar char="•"/>
            </a:pPr>
            <a:r>
              <a:rPr lang="en-US" altLang="en-US" sz="2000" dirty="0"/>
              <a:t>Or contact Administrative Information Specialist Robert Shipp at </a:t>
            </a:r>
            <a:r>
              <a:rPr lang="en-US" altLang="en-US" sz="2000" dirty="0" err="1">
                <a:hlinkClick r:id="rId4"/>
              </a:rPr>
              <a:t>rshipp@duluthmn.gov</a:t>
            </a:r>
            <a:r>
              <a:rPr lang="en-US" altLang="en-US" sz="2000" dirty="0"/>
              <a:t> or 218-730-5257</a:t>
            </a:r>
          </a:p>
          <a:p>
            <a:pPr marL="342900" indent="-342900">
              <a:buFont typeface="Arial" panose="020B0604020202020204" pitchFamily="34" charset="0"/>
              <a:buChar char="•"/>
            </a:pPr>
            <a:endParaRPr lang="en-US" altLang="en-US" sz="2000" dirty="0"/>
          </a:p>
          <a:p>
            <a:r>
              <a:rPr lang="en-US" altLang="en-US" sz="3600" b="1" dirty="0"/>
              <a:t>Thank you all for what you do to help elections run fairly and smoothly!</a:t>
            </a:r>
          </a:p>
          <a:p>
            <a:pPr marL="342900" indent="-342900">
              <a:buFont typeface="Arial" panose="020B0604020202020204" pitchFamily="34" charset="0"/>
              <a:buChar char="•"/>
            </a:pPr>
            <a:endParaRPr lang="en-US" altLang="en-US" sz="2000" dirty="0"/>
          </a:p>
          <a:p>
            <a:pPr marL="342900" indent="-342900">
              <a:buFont typeface="Arial" panose="020B0604020202020204" pitchFamily="34" charset="0"/>
              <a:buChar char="•"/>
            </a:pPr>
            <a:endParaRPr lang="en-US" altLang="en-US" sz="2000" dirty="0"/>
          </a:p>
          <a:p>
            <a:pPr marL="342900" indent="-342900">
              <a:buFont typeface="Arial" panose="020B0604020202020204" pitchFamily="34" charset="0"/>
              <a:buChar char="•"/>
            </a:pPr>
            <a:endParaRPr lang="en-US" altLang="en-US" sz="2000" dirty="0"/>
          </a:p>
          <a:p>
            <a:endParaRPr lang="en-US" altLang="en-US" sz="2400" dirty="0"/>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55863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242709"/>
            <a:ext cx="10514012" cy="979714"/>
          </a:xfrm>
        </p:spPr>
        <p:txBody>
          <a:bodyPr>
            <a:normAutofit/>
          </a:bodyPr>
          <a:lstStyle/>
          <a:p>
            <a:r>
              <a:rPr lang="en-US" b="1" dirty="0">
                <a:solidFill>
                  <a:schemeClr val="accent1">
                    <a:lumMod val="50000"/>
                  </a:schemeClr>
                </a:solidFill>
              </a:rPr>
              <a:t>CONTACTS, ADDITIONAL TRAINING &amp; RESOURCES</a:t>
            </a:r>
            <a:endParaRPr lang="en-US" sz="1400" b="1" i="1" dirty="0">
              <a:solidFill>
                <a:schemeClr val="accent1">
                  <a:lumMod val="50000"/>
                </a:schemeClr>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635125"/>
            <a:ext cx="9202835" cy="4462760"/>
          </a:xfrm>
          <a:prstGeom prst="rect">
            <a:avLst/>
          </a:prstGeom>
          <a:noFill/>
        </p:spPr>
        <p:txBody>
          <a:bodyPr wrap="square" rtlCol="0">
            <a:spAutoFit/>
          </a:bodyPr>
          <a:lstStyle/>
          <a:p>
            <a:pPr marL="342900" indent="-342900">
              <a:buFont typeface="Arial" panose="020B0604020202020204" pitchFamily="34" charset="0"/>
              <a:buChar char="•"/>
            </a:pPr>
            <a:r>
              <a:rPr lang="en-US" altLang="en-US" sz="2000" dirty="0"/>
              <a:t>City Clerk’s Office:  (218) 730-5900 or (218) 730-5500</a:t>
            </a:r>
          </a:p>
          <a:p>
            <a:pPr marL="342900" indent="-342900">
              <a:buFont typeface="Arial" panose="020B0604020202020204" pitchFamily="34" charset="0"/>
              <a:buChar char="•"/>
            </a:pPr>
            <a:r>
              <a:rPr lang="en-US" sz="2000" dirty="0">
                <a:hlinkClick r:id="rId3"/>
              </a:rPr>
              <a:t>https://www.sos.state.mn.us/election-administration-campaigns/election-administration/election-judge-training/</a:t>
            </a:r>
            <a:endParaRPr lang="en-US" sz="2000" dirty="0"/>
          </a:p>
          <a:p>
            <a:pPr marL="342900" indent="-342900">
              <a:buFont typeface="Arial" panose="020B0604020202020204" pitchFamily="34" charset="0"/>
              <a:buChar char="•"/>
            </a:pPr>
            <a:r>
              <a:rPr lang="en-US" sz="2000" dirty="0"/>
              <a:t>2022 Election Judge Guide: </a:t>
            </a:r>
            <a:r>
              <a:rPr lang="en-US" sz="2000" dirty="0">
                <a:hlinkClick r:id="rId4"/>
              </a:rPr>
              <a:t>https://www.sos.state.mn.us/media/4905/election-judge-guide.pdf</a:t>
            </a:r>
            <a:r>
              <a:rPr lang="en-US" sz="2000" dirty="0"/>
              <a:t> </a:t>
            </a:r>
          </a:p>
          <a:p>
            <a:pPr marL="342900" indent="-342900">
              <a:buFont typeface="Arial" panose="020B0604020202020204" pitchFamily="34" charset="0"/>
              <a:buChar char="•"/>
            </a:pPr>
            <a:r>
              <a:rPr lang="en-US" sz="2000" dirty="0"/>
              <a:t>2023 Presidential Nomination Primary Supplemental Guide: </a:t>
            </a:r>
            <a:r>
              <a:rPr lang="en-US" sz="2000" dirty="0">
                <a:hlinkClick r:id="rId5"/>
              </a:rPr>
              <a:t>https://www.sos.state.mn.us/media/5528/2024-pnp-election-judge-guide-supplement.pdf</a:t>
            </a:r>
            <a:r>
              <a:rPr lang="en-US" sz="2000" dirty="0"/>
              <a:t> </a:t>
            </a:r>
          </a:p>
          <a:p>
            <a:pPr marL="342900" indent="-342900">
              <a:buFont typeface="Arial" panose="020B0604020202020204" pitchFamily="34" charset="0"/>
              <a:buChar char="•"/>
            </a:pPr>
            <a:endParaRPr lang="en-US" altLang="en-US" sz="2000" dirty="0"/>
          </a:p>
          <a:p>
            <a:pPr marL="342900" indent="-342900">
              <a:buFont typeface="Arial" panose="020B0604020202020204" pitchFamily="34" charset="0"/>
              <a:buChar char="•"/>
            </a:pPr>
            <a:endParaRPr lang="en-US" altLang="en-US" sz="2000" dirty="0"/>
          </a:p>
          <a:p>
            <a:endParaRPr lang="en-US" altLang="en-US" sz="2400" dirty="0"/>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27764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Autofit/>
          </a:bodyPr>
          <a:lstStyle/>
          <a:p>
            <a:r>
              <a:rPr lang="en-US" sz="4000" b="1" dirty="0">
                <a:solidFill>
                  <a:schemeClr val="accent1">
                    <a:lumMod val="50000"/>
                  </a:schemeClr>
                </a:solidFill>
              </a:rPr>
              <a:t>Polling Place Set-Up - Overview</a:t>
            </a:r>
          </a:p>
        </p:txBody>
      </p:sp>
      <p:sp>
        <p:nvSpPr>
          <p:cNvPr id="11" name="Text Placeholder 10"/>
          <p:cNvSpPr>
            <a:spLocks noGrp="1"/>
          </p:cNvSpPr>
          <p:nvPr>
            <p:ph type="body" sz="half" idx="2"/>
          </p:nvPr>
        </p:nvSpPr>
        <p:spPr>
          <a:xfrm>
            <a:off x="956954" y="1686296"/>
            <a:ext cx="9493332" cy="3728851"/>
          </a:xfrm>
        </p:spPr>
        <p:txBody>
          <a:bodyPr>
            <a:noAutofit/>
          </a:bodyPr>
          <a:lstStyle/>
          <a:p>
            <a:r>
              <a:rPr lang="en-US" sz="2000" b="1" dirty="0"/>
              <a:t>Polling Place Judges:</a:t>
            </a:r>
          </a:p>
          <a:p>
            <a:endParaRPr lang="en-US" sz="2000" dirty="0"/>
          </a:p>
          <a:p>
            <a:pPr marL="342900" indent="-342900">
              <a:buFont typeface="Arial" panose="020B0604020202020204" pitchFamily="34" charset="0"/>
              <a:buChar char="•"/>
            </a:pPr>
            <a:r>
              <a:rPr lang="en-US" sz="2000" dirty="0"/>
              <a:t>Head Judge (a/k/a Chairperson or Chair)</a:t>
            </a:r>
          </a:p>
          <a:p>
            <a:pPr marL="342900" indent="-342900">
              <a:buFont typeface="Arial" panose="020B0604020202020204" pitchFamily="34" charset="0"/>
              <a:buChar char="•"/>
            </a:pPr>
            <a:r>
              <a:rPr lang="en-US" sz="2000" dirty="0"/>
              <a:t>Greeter Judge</a:t>
            </a:r>
          </a:p>
          <a:p>
            <a:pPr marL="342900" indent="-342900">
              <a:buFont typeface="Arial" panose="020B0604020202020204" pitchFamily="34" charset="0"/>
              <a:buChar char="•"/>
            </a:pPr>
            <a:r>
              <a:rPr lang="en-US" sz="2000" dirty="0"/>
              <a:t>Roster Judge</a:t>
            </a:r>
          </a:p>
          <a:p>
            <a:pPr marL="342900" indent="-342900">
              <a:buFont typeface="Arial" panose="020B0604020202020204" pitchFamily="34" charset="0"/>
              <a:buChar char="•"/>
            </a:pPr>
            <a:r>
              <a:rPr lang="en-US" sz="2000" dirty="0"/>
              <a:t>Registration Judge</a:t>
            </a:r>
          </a:p>
          <a:p>
            <a:pPr marL="342900" indent="-342900">
              <a:buFont typeface="Arial" panose="020B0604020202020204" pitchFamily="34" charset="0"/>
              <a:buChar char="•"/>
            </a:pPr>
            <a:r>
              <a:rPr lang="en-US" sz="2000" dirty="0"/>
              <a:t>Demonstration Judge</a:t>
            </a:r>
          </a:p>
          <a:p>
            <a:pPr marL="342900" indent="-342900">
              <a:buFont typeface="Arial" panose="020B0604020202020204" pitchFamily="34" charset="0"/>
              <a:buChar char="•"/>
            </a:pPr>
            <a:r>
              <a:rPr lang="en-US" sz="2000" dirty="0"/>
              <a:t>Ballot Judge</a:t>
            </a:r>
          </a:p>
          <a:p>
            <a:pPr marL="342900" indent="-342900">
              <a:buFont typeface="Arial" panose="020B0604020202020204" pitchFamily="34" charset="0"/>
              <a:buChar char="•"/>
            </a:pPr>
            <a:r>
              <a:rPr lang="en-US" sz="2000" dirty="0"/>
              <a:t>Ballot Counter Judge (Ballot Counter a/k/a DS200 or Voting Machine/Tabulator)</a:t>
            </a: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90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242709"/>
            <a:ext cx="10514012" cy="979714"/>
          </a:xfrm>
        </p:spPr>
        <p:txBody>
          <a:bodyPr>
            <a:normAutofit/>
          </a:bodyPr>
          <a:lstStyle/>
          <a:p>
            <a:r>
              <a:rPr lang="en-US" altLang="en-US" b="1" dirty="0">
                <a:solidFill>
                  <a:schemeClr val="tx2"/>
                </a:solidFill>
              </a:rPr>
              <a:t>Head Judge (Chairperson): Duties</a:t>
            </a:r>
            <a:endParaRPr lang="en-US" sz="1400" b="1" i="1" dirty="0">
              <a:solidFill>
                <a:schemeClr val="tx2"/>
              </a:solidFill>
            </a:endParaRPr>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 name="TextBox 5"/>
          <p:cNvSpPr txBox="1"/>
          <p:nvPr/>
        </p:nvSpPr>
        <p:spPr>
          <a:xfrm>
            <a:off x="949325" y="1635125"/>
            <a:ext cx="9202835" cy="5386090"/>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a:t>Lead official in the polling place</a:t>
            </a:r>
          </a:p>
          <a:p>
            <a:pPr marL="342900" indent="-342900">
              <a:buFont typeface="Arial" panose="020B0604020202020204" pitchFamily="34" charset="0"/>
              <a:buChar char="•"/>
            </a:pPr>
            <a:r>
              <a:rPr lang="en-US" altLang="en-US" sz="2400" dirty="0"/>
              <a:t>Oversees polling place setup and ensures supplies are ready before opening</a:t>
            </a:r>
          </a:p>
          <a:p>
            <a:pPr marL="342900" indent="-342900">
              <a:buFont typeface="Arial" panose="020B0604020202020204" pitchFamily="34" charset="0"/>
              <a:buChar char="•"/>
            </a:pPr>
            <a:r>
              <a:rPr lang="en-US" altLang="en-US" sz="2400" dirty="0"/>
              <a:t>Administers the election judge oath </a:t>
            </a:r>
          </a:p>
          <a:p>
            <a:pPr marL="342900" indent="-342900">
              <a:buFont typeface="Arial" panose="020B0604020202020204" pitchFamily="34" charset="0"/>
              <a:buChar char="•"/>
            </a:pPr>
            <a:r>
              <a:rPr lang="en-US" altLang="en-US" sz="2400" dirty="0"/>
              <a:t>Conducts emergency judge training for replacement judges</a:t>
            </a:r>
          </a:p>
          <a:p>
            <a:pPr marL="342900" indent="-342900">
              <a:buFont typeface="Arial" panose="020B0604020202020204" pitchFamily="34" charset="0"/>
              <a:buChar char="•"/>
            </a:pPr>
            <a:r>
              <a:rPr lang="en-US" altLang="en-US" sz="2400" dirty="0"/>
              <a:t>Reviews news media credentials</a:t>
            </a:r>
          </a:p>
          <a:p>
            <a:pPr marL="342900" indent="-342900">
              <a:buFont typeface="Arial" panose="020B0604020202020204" pitchFamily="34" charset="0"/>
              <a:buChar char="•"/>
            </a:pPr>
            <a:r>
              <a:rPr lang="en-US" altLang="en-US" sz="2400" dirty="0">
                <a:solidFill>
                  <a:prstClr val="black"/>
                </a:solidFill>
              </a:rPr>
              <a:t>Conducts the challenge process</a:t>
            </a:r>
            <a:endParaRPr lang="en-US" altLang="en-US" sz="2400" dirty="0"/>
          </a:p>
          <a:p>
            <a:pPr marL="342900" indent="-342900">
              <a:buFont typeface="Arial" panose="020B0604020202020204" pitchFamily="34" charset="0"/>
              <a:buChar char="•"/>
            </a:pPr>
            <a:r>
              <a:rPr lang="en-US" altLang="en-US" sz="2400" dirty="0"/>
              <a:t>Resolves questions and problems</a:t>
            </a:r>
          </a:p>
          <a:p>
            <a:pPr marL="342900" indent="-342900">
              <a:buFont typeface="Arial" panose="020B0604020202020204" pitchFamily="34" charset="0"/>
              <a:buChar char="•"/>
            </a:pPr>
            <a:r>
              <a:rPr lang="en-US" altLang="en-US" sz="2400" dirty="0"/>
              <a:t>Completes election returns and other forms</a:t>
            </a:r>
          </a:p>
          <a:p>
            <a:pPr marL="342900" indent="-342900">
              <a:buFont typeface="Arial" panose="020B0604020202020204" pitchFamily="34" charset="0"/>
              <a:buChar char="•"/>
            </a:pPr>
            <a:r>
              <a:rPr lang="en-US" altLang="en-US" sz="2400" dirty="0"/>
              <a:t>Closes the polling place and returns materials </a:t>
            </a:r>
          </a:p>
          <a:p>
            <a:pPr marL="342900" indent="-342900">
              <a:buFont typeface="Arial" panose="020B0604020202020204" pitchFamily="34" charset="0"/>
              <a:buChar char="•"/>
            </a:pPr>
            <a:endParaRPr lang="en-US" altLang="en-US" sz="2000" dirty="0"/>
          </a:p>
          <a:p>
            <a:endParaRPr lang="en-US" altLang="en-US" sz="2400" dirty="0"/>
          </a:p>
          <a:p>
            <a:endParaRPr lang="en-US" altLang="en-US" sz="2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6918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1000"/>
                                        <p:tgtEl>
                                          <p:spTgt spid="6">
                                            <p:txEl>
                                              <p:pRg st="3" end="3"/>
                                            </p:txEl>
                                          </p:spTgt>
                                        </p:tgtEl>
                                      </p:cBhvr>
                                    </p:animEffect>
                                    <p:anim calcmode="lin" valueType="num">
                                      <p:cBhvr>
                                        <p:cTn id="2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1000"/>
                                        <p:tgtEl>
                                          <p:spTgt spid="6">
                                            <p:txEl>
                                              <p:pRg st="4" end="4"/>
                                            </p:txEl>
                                          </p:spTgt>
                                        </p:tgtEl>
                                      </p:cBhvr>
                                    </p:animEffect>
                                    <p:anim calcmode="lin" valueType="num">
                                      <p:cBhvr>
                                        <p:cTn id="3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1000"/>
                                        <p:tgtEl>
                                          <p:spTgt spid="6">
                                            <p:txEl>
                                              <p:pRg st="5" end="5"/>
                                            </p:txEl>
                                          </p:spTgt>
                                        </p:tgtEl>
                                      </p:cBhvr>
                                    </p:animEffect>
                                    <p:anim calcmode="lin" valueType="num">
                                      <p:cBhvr>
                                        <p:cTn id="4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fade">
                                      <p:cBhvr>
                                        <p:cTn id="47" dur="1000"/>
                                        <p:tgtEl>
                                          <p:spTgt spid="6">
                                            <p:txEl>
                                              <p:pRg st="6" end="6"/>
                                            </p:txEl>
                                          </p:spTgt>
                                        </p:tgtEl>
                                      </p:cBhvr>
                                    </p:animEffect>
                                    <p:anim calcmode="lin" valueType="num">
                                      <p:cBhvr>
                                        <p:cTn id="4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7" end="7"/>
                                            </p:txEl>
                                          </p:spTgt>
                                        </p:tgtEl>
                                        <p:attrNameLst>
                                          <p:attrName>style.visibility</p:attrName>
                                        </p:attrNameLst>
                                      </p:cBhvr>
                                      <p:to>
                                        <p:strVal val="visible"/>
                                      </p:to>
                                    </p:set>
                                    <p:animEffect transition="in" filter="fade">
                                      <p:cBhvr>
                                        <p:cTn id="54" dur="1000"/>
                                        <p:tgtEl>
                                          <p:spTgt spid="6">
                                            <p:txEl>
                                              <p:pRg st="7" end="7"/>
                                            </p:txEl>
                                          </p:spTgt>
                                        </p:tgtEl>
                                      </p:cBhvr>
                                    </p:animEffect>
                                    <p:anim calcmode="lin" valueType="num">
                                      <p:cBhvr>
                                        <p:cTn id="5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8" end="8"/>
                                            </p:txEl>
                                          </p:spTgt>
                                        </p:tgtEl>
                                        <p:attrNameLst>
                                          <p:attrName>style.visibility</p:attrName>
                                        </p:attrNameLst>
                                      </p:cBhvr>
                                      <p:to>
                                        <p:strVal val="visible"/>
                                      </p:to>
                                    </p:set>
                                    <p:animEffect transition="in" filter="fade">
                                      <p:cBhvr>
                                        <p:cTn id="61" dur="1000"/>
                                        <p:tgtEl>
                                          <p:spTgt spid="6">
                                            <p:txEl>
                                              <p:pRg st="8" end="8"/>
                                            </p:txEl>
                                          </p:spTgt>
                                        </p:tgtEl>
                                      </p:cBhvr>
                                    </p:animEffect>
                                    <p:anim calcmode="lin" valueType="num">
                                      <p:cBhvr>
                                        <p:cTn id="6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489857"/>
          </a:xfrm>
        </p:spPr>
        <p:txBody>
          <a:bodyPr>
            <a:normAutofit fontScale="90000"/>
          </a:bodyPr>
          <a:lstStyle/>
          <a:p>
            <a:r>
              <a:rPr lang="en-US" b="1" dirty="0">
                <a:solidFill>
                  <a:schemeClr val="accent1">
                    <a:lumMod val="50000"/>
                  </a:schemeClr>
                </a:solidFill>
              </a:rPr>
              <a:t>Polling Place Set-Up and Guidance for Equipment</a:t>
            </a:r>
          </a:p>
        </p:txBody>
      </p:sp>
      <p:sp>
        <p:nvSpPr>
          <p:cNvPr id="11" name="Text Placeholder 10"/>
          <p:cNvSpPr>
            <a:spLocks noGrp="1"/>
          </p:cNvSpPr>
          <p:nvPr>
            <p:ph type="body" sz="half" idx="2"/>
          </p:nvPr>
        </p:nvSpPr>
        <p:spPr>
          <a:xfrm>
            <a:off x="933203" y="1721923"/>
            <a:ext cx="7724854" cy="4455040"/>
          </a:xfrm>
        </p:spPr>
        <p:txBody>
          <a:bodyPr>
            <a:noAutofit/>
          </a:bodyPr>
          <a:lstStyle/>
          <a:p>
            <a:r>
              <a:rPr lang="en-US" sz="2400" b="1" dirty="0"/>
              <a:t>OMNI-BALLOT (Assisted Voting Device)</a:t>
            </a:r>
          </a:p>
          <a:p>
            <a:pPr marL="342900" indent="-342900">
              <a:buFont typeface="Arial" panose="020B0604020202020204" pitchFamily="34" charset="0"/>
              <a:buChar char="•"/>
              <a:defRPr/>
            </a:pPr>
            <a:r>
              <a:rPr lang="en-US" sz="2400" dirty="0"/>
              <a:t>Provides privacy and independence to voters who cannot, or choose not, to vote using a pen </a:t>
            </a:r>
          </a:p>
          <a:p>
            <a:pPr marL="342900" indent="-342900">
              <a:buFont typeface="Arial" panose="020B0604020202020204" pitchFamily="34" charset="0"/>
              <a:buChar char="•"/>
              <a:defRPr/>
            </a:pPr>
            <a:r>
              <a:rPr lang="en-US" sz="2400" dirty="0"/>
              <a:t>Displays the ballot in large print or with a high-contrast background</a:t>
            </a:r>
          </a:p>
          <a:p>
            <a:pPr marL="342900" indent="-342900">
              <a:buFont typeface="Arial" panose="020B0604020202020204" pitchFamily="34" charset="0"/>
              <a:buChar char="•"/>
              <a:defRPr/>
            </a:pPr>
            <a:r>
              <a:rPr lang="en-US" sz="2400" dirty="0"/>
              <a:t>Can read the ballot to the voter through headphones</a:t>
            </a:r>
          </a:p>
          <a:p>
            <a:pPr marL="342900" indent="-342900">
              <a:buFont typeface="Arial" panose="020B0604020202020204" pitchFamily="34" charset="0"/>
              <a:buChar char="•"/>
            </a:pPr>
            <a:r>
              <a:rPr lang="en-US" sz="2400" dirty="0"/>
              <a:t>Test your device!  Compare paper ballot to offices and candidates displayed on the screen. Ensure the audio works.</a:t>
            </a:r>
          </a:p>
          <a:p>
            <a:pPr marL="342900" indent="-342900">
              <a:buFont typeface="Arial" panose="020B0604020202020204" pitchFamily="34" charset="0"/>
              <a:buChar char="•"/>
            </a:pPr>
            <a:r>
              <a:rPr lang="en-US" sz="2400" dirty="0"/>
              <a:t>Make the station private and wheelchair accessible.</a:t>
            </a:r>
          </a:p>
          <a:p>
            <a:pPr marL="342900" indent="-342900">
              <a:buFont typeface="Arial" panose="020B0604020202020204" pitchFamily="34" charset="0"/>
              <a:buChar char="•"/>
              <a:defRPr/>
            </a:pPr>
            <a:endParaRPr lang="en-US" sz="2400" dirty="0"/>
          </a:p>
          <a:p>
            <a:endParaRPr lang="en-US" sz="2400" dirty="0"/>
          </a:p>
          <a:p>
            <a:endParaRPr lang="en-US" sz="2000" b="1" dirty="0"/>
          </a:p>
          <a:p>
            <a:pPr marL="800100" lvl="1" indent="-342900">
              <a:buFont typeface="Arial" panose="020B0604020202020204" pitchFamily="34" charset="0"/>
              <a:buChar char="•"/>
            </a:pPr>
            <a:endParaRPr lang="en-US" sz="1800" b="1" dirty="0"/>
          </a:p>
        </p:txBody>
      </p:sp>
      <p:sp>
        <p:nvSpPr>
          <p:cNvPr id="5" name="Content Placeholder 3">
            <a:extLst>
              <a:ext uri="{FF2B5EF4-FFF2-40B4-BE49-F238E27FC236}">
                <a16:creationId xmlns:a16="http://schemas.microsoft.com/office/drawing/2014/main" id="{44844343-C80B-43D3-9D58-8BBFAF1DB403}"/>
              </a:ext>
            </a:extLst>
          </p:cNvPr>
          <p:cNvSpPr txBox="1">
            <a:spLocks/>
          </p:cNvSpPr>
          <p:nvPr/>
        </p:nvSpPr>
        <p:spPr>
          <a:xfrm>
            <a:off x="83820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7" name="Picture 6">
            <a:extLst>
              <a:ext uri="{FF2B5EF4-FFF2-40B4-BE49-F238E27FC236}">
                <a16:creationId xmlns:a16="http://schemas.microsoft.com/office/drawing/2014/main" id="{56497468-8A58-4A00-B2E8-F7A0203B8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3060" y="1091150"/>
            <a:ext cx="3210413" cy="2126899"/>
          </a:xfrm>
          <a:prstGeom prst="rect">
            <a:avLst/>
          </a:prstGeom>
        </p:spPr>
      </p:pic>
    </p:spTree>
    <p:extLst>
      <p:ext uri="{BB962C8B-B14F-4D97-AF65-F5344CB8AC3E}">
        <p14:creationId xmlns:p14="http://schemas.microsoft.com/office/powerpoint/2010/main" val="297890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1000"/>
                                        <p:tgtEl>
                                          <p:spTgt spid="11">
                                            <p:txEl>
                                              <p:pRg st="3" end="3"/>
                                            </p:txEl>
                                          </p:spTgt>
                                        </p:tgtEl>
                                      </p:cBhvr>
                                    </p:animEffect>
                                    <p:anim calcmode="lin" valueType="num">
                                      <p:cBhvr>
                                        <p:cTn id="2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1000"/>
                                        <p:tgtEl>
                                          <p:spTgt spid="11">
                                            <p:txEl>
                                              <p:pRg st="4" end="4"/>
                                            </p:txEl>
                                          </p:spTgt>
                                        </p:tgtEl>
                                      </p:cBhvr>
                                    </p:animEffect>
                                    <p:anim calcmode="lin" valueType="num">
                                      <p:cBhvr>
                                        <p:cTn id="29"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Effect transition="in" filter="fade">
                                      <p:cBhvr>
                                        <p:cTn id="35" dur="1000"/>
                                        <p:tgtEl>
                                          <p:spTgt spid="11">
                                            <p:txEl>
                                              <p:pRg st="5" end="5"/>
                                            </p:txEl>
                                          </p:spTgt>
                                        </p:tgtEl>
                                      </p:cBhvr>
                                    </p:animEffect>
                                    <p:anim calcmode="lin" valueType="num">
                                      <p:cBhvr>
                                        <p:cTn id="36"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1641" y="5534103"/>
            <a:ext cx="1243692" cy="1237595"/>
          </a:xfrm>
          <a:prstGeom prst="rect">
            <a:avLst/>
          </a:prstGeom>
        </p:spPr>
      </p:pic>
      <p:sp>
        <p:nvSpPr>
          <p:cNvPr id="9" name="Title 8"/>
          <p:cNvSpPr>
            <a:spLocks noGrp="1"/>
          </p:cNvSpPr>
          <p:nvPr>
            <p:ph type="title"/>
          </p:nvPr>
        </p:nvSpPr>
        <p:spPr>
          <a:xfrm>
            <a:off x="838200" y="601293"/>
            <a:ext cx="10514012" cy="979714"/>
          </a:xfrm>
        </p:spPr>
        <p:txBody>
          <a:bodyPr>
            <a:normAutofit/>
          </a:bodyPr>
          <a:lstStyle/>
          <a:p>
            <a:r>
              <a:rPr lang="en-US" b="1" dirty="0">
                <a:solidFill>
                  <a:schemeClr val="accent1">
                    <a:lumMod val="50000"/>
                  </a:schemeClr>
                </a:solidFill>
              </a:rPr>
              <a:t>Polling Place Set-Up - Preparing Ballots</a:t>
            </a:r>
          </a:p>
        </p:txBody>
      </p:sp>
      <p:sp>
        <p:nvSpPr>
          <p:cNvPr id="11" name="Text Placeholder 10"/>
          <p:cNvSpPr>
            <a:spLocks noGrp="1"/>
          </p:cNvSpPr>
          <p:nvPr>
            <p:ph type="body" sz="half" idx="2"/>
          </p:nvPr>
        </p:nvSpPr>
        <p:spPr>
          <a:xfrm>
            <a:off x="933203" y="1721923"/>
            <a:ext cx="9493332" cy="3954482"/>
          </a:xfrm>
        </p:spPr>
        <p:txBody>
          <a:bodyPr>
            <a:noAutofit/>
          </a:bodyPr>
          <a:lstStyle/>
          <a:p>
            <a:pPr marL="342900" indent="-342900">
              <a:buFont typeface="Arial" panose="020B0604020202020204" pitchFamily="34" charset="0"/>
              <a:buChar char="•"/>
            </a:pPr>
            <a:r>
              <a:rPr lang="en-US" sz="2400" dirty="0"/>
              <a:t>Record the total number of ballots provided in packets. M.S. 204C.09, </a:t>
            </a:r>
            <a:r>
              <a:rPr lang="en-US" sz="2400" dirty="0" err="1"/>
              <a:t>subd</a:t>
            </a:r>
            <a:r>
              <a:rPr lang="en-US" sz="2400" dirty="0"/>
              <a:t>. 1(a)</a:t>
            </a:r>
          </a:p>
          <a:p>
            <a:pPr marL="342900" indent="-342900">
              <a:buFont typeface="Arial" panose="020B0604020202020204" pitchFamily="34" charset="0"/>
              <a:buChar char="•"/>
            </a:pPr>
            <a:r>
              <a:rPr lang="en-US" sz="2400" dirty="0"/>
              <a:t>Open an initial supply of packets and verify quantity</a:t>
            </a:r>
          </a:p>
          <a:p>
            <a:pPr marL="342900" indent="-342900">
              <a:buFont typeface="Arial" panose="020B0604020202020204" pitchFamily="34" charset="0"/>
              <a:buChar char="•"/>
            </a:pPr>
            <a:r>
              <a:rPr lang="en-US" sz="2400" dirty="0"/>
              <a:t>Two judges initial each ballot. M.S. 204C.09, </a:t>
            </a:r>
            <a:r>
              <a:rPr lang="en-US" sz="2400" dirty="0" err="1"/>
              <a:t>subd</a:t>
            </a:r>
            <a:r>
              <a:rPr lang="en-US" sz="2400" dirty="0"/>
              <a:t>. 1(b)</a:t>
            </a:r>
          </a:p>
          <a:p>
            <a:pPr marL="342900" indent="-342900">
              <a:buFont typeface="Arial" panose="020B0604020202020204" pitchFamily="34" charset="0"/>
              <a:buChar char="•"/>
            </a:pPr>
            <a:r>
              <a:rPr lang="en-US" sz="2400" b="1" u="sng" dirty="0"/>
              <a:t>Call before you are about to open the 2ND TO LAST pack AND AGAIN, when you get to the last pack, if necessary.</a:t>
            </a:r>
          </a:p>
          <a:p>
            <a:endParaRPr lang="en-US" sz="2400" dirty="0"/>
          </a:p>
          <a:p>
            <a:endParaRPr lang="en-US" sz="2000" b="1" dirty="0"/>
          </a:p>
          <a:p>
            <a:pPr marL="800100" lvl="1" indent="-342900">
              <a:buFont typeface="Arial" panose="020B0604020202020204" pitchFamily="34" charset="0"/>
              <a:buChar char="•"/>
            </a:pPr>
            <a:endParaRPr lang="en-US" sz="1800" b="1" dirty="0"/>
          </a:p>
        </p:txBody>
      </p:sp>
      <p:sp>
        <p:nvSpPr>
          <p:cNvPr id="2" name="AutoShape 2" descr="Image result for eddie haskell"/>
          <p:cNvSpPr>
            <a:spLocks noChangeAspect="1" noChangeArrowheads="1"/>
          </p:cNvSpPr>
          <p:nvPr/>
        </p:nvSpPr>
        <p:spPr bwMode="auto">
          <a:xfrm>
            <a:off x="63500" y="-136525"/>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Tree>
    <p:extLst>
      <p:ext uri="{BB962C8B-B14F-4D97-AF65-F5344CB8AC3E}">
        <p14:creationId xmlns:p14="http://schemas.microsoft.com/office/powerpoint/2010/main" val="89135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4292</TotalTime>
  <Words>3587</Words>
  <Application>Microsoft Office PowerPoint</Application>
  <PresentationFormat>Widescreen</PresentationFormat>
  <Paragraphs>426</Paragraphs>
  <Slides>55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Trebuchet MS</vt:lpstr>
      <vt:lpstr>Wingdings 2</vt:lpstr>
      <vt:lpstr>Office Theme</vt:lpstr>
      <vt:lpstr>2024 </vt:lpstr>
      <vt:lpstr>Training Agenda</vt:lpstr>
      <vt:lpstr>Election Judge Code of Conduct</vt:lpstr>
      <vt:lpstr>What does the code of conduct look like in practice?</vt:lpstr>
      <vt:lpstr>Election Judge Neutrality in the Polling Place</vt:lpstr>
      <vt:lpstr>Polling Place Set-Up - Overview</vt:lpstr>
      <vt:lpstr>Head Judge (Chairperson): Duties</vt:lpstr>
      <vt:lpstr>Polling Place Set-Up and Guidance for Equipment</vt:lpstr>
      <vt:lpstr>Polling Place Set-Up - Preparing Ballots</vt:lpstr>
      <vt:lpstr>Polling Place Set-Up and Guidance:  Opening the Polls</vt:lpstr>
      <vt:lpstr>Roster Steps at the Roster Table</vt:lpstr>
      <vt:lpstr>Roster Notations</vt:lpstr>
      <vt:lpstr>Common Roster Notations</vt:lpstr>
      <vt:lpstr>Go to Registration Table If…</vt:lpstr>
      <vt:lpstr>Can’t find a voter’s name?</vt:lpstr>
      <vt:lpstr>Roster Tips</vt:lpstr>
      <vt:lpstr>Registration Steps</vt:lpstr>
      <vt:lpstr>Election Day Registration (EDR or VRA) Application</vt:lpstr>
      <vt:lpstr>‘Official Use Only’ Section</vt:lpstr>
      <vt:lpstr>Eligibility</vt:lpstr>
      <vt:lpstr>PowerPoint Presentation</vt:lpstr>
      <vt:lpstr>1. ID With Current Name And Address</vt:lpstr>
      <vt:lpstr>2. Old or Expired ID  and a Document With Address</vt:lpstr>
      <vt:lpstr>2. Old or Expired ID  and a Document With Address</vt:lpstr>
      <vt:lpstr>2. Old or Expired ID  and a Document With Address</vt:lpstr>
      <vt:lpstr>3. Vouching (M.S. 201.061, subd. 3(a)(4))</vt:lpstr>
      <vt:lpstr>3. Vouching (M.S. 201.061, subd. 3(a)(4))</vt:lpstr>
      <vt:lpstr>4. Notice of Late Registration</vt:lpstr>
      <vt:lpstr>5. Valid Registration in the Same Precinct</vt:lpstr>
      <vt:lpstr>6.  Student ID with College List</vt:lpstr>
      <vt:lpstr>Don’t Forget to…</vt:lpstr>
      <vt:lpstr>Spoiled and Found Ballots</vt:lpstr>
      <vt:lpstr>DS-200 Errors</vt:lpstr>
      <vt:lpstr>Polling Place Conduct</vt:lpstr>
      <vt:lpstr>Persons Allowed In or Near the Polling Place (M.S. 204C.06)</vt:lpstr>
      <vt:lpstr>Media</vt:lpstr>
      <vt:lpstr>Prohibition on Campaigning</vt:lpstr>
      <vt:lpstr>Prohibition on Displaying Campaign Materials</vt:lpstr>
      <vt:lpstr>Prohibition on Displaying Campaign Materials</vt:lpstr>
      <vt:lpstr>Prohibition on Displaying Campaign Materials</vt:lpstr>
      <vt:lpstr>PowerPoint Presentation</vt:lpstr>
      <vt:lpstr>PowerPoint Presentation</vt:lpstr>
      <vt:lpstr>PowerPoint Presentation</vt:lpstr>
      <vt:lpstr>PowerPoint Presentation</vt:lpstr>
      <vt:lpstr>Providing Assistance to Voters</vt:lpstr>
      <vt:lpstr>Interpreters and Assistance from Others</vt:lpstr>
      <vt:lpstr>Curbside Voting (M.S. 204C.15, subd. 2)</vt:lpstr>
      <vt:lpstr>Challengers:  Contesting a Voter’s Eligibility</vt:lpstr>
      <vt:lpstr>Challengers:  Appointed Challengers (M.S. 204C.07)</vt:lpstr>
      <vt:lpstr>Challengers:  Challenger Code of Conduct</vt:lpstr>
      <vt:lpstr>Challenge Procedure</vt:lpstr>
      <vt:lpstr>Closing the Polls: Close of Voting</vt:lpstr>
      <vt:lpstr>Closing the Polls: Close of Voting</vt:lpstr>
      <vt:lpstr>Tell Your Friends and Family!</vt:lpstr>
      <vt:lpstr>CONTACTS, ADDITIONAL TRAINING &amp; RESOURCES</vt:lpstr>
    </vt:vector>
  </TitlesOfParts>
  <Company>City of Duluth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Van Daele</dc:creator>
  <cp:lastModifiedBy>Robert Shipp</cp:lastModifiedBy>
  <cp:revision>92</cp:revision>
  <cp:lastPrinted>2024-02-02T14:20:50Z</cp:lastPrinted>
  <dcterms:created xsi:type="dcterms:W3CDTF">2019-07-30T03:06:06Z</dcterms:created>
  <dcterms:modified xsi:type="dcterms:W3CDTF">2024-06-12T16:42:30Z</dcterms:modified>
</cp:coreProperties>
</file>