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267" r:id="rId4"/>
    <p:sldId id="268" r:id="rId5"/>
    <p:sldId id="264" r:id="rId6"/>
    <p:sldId id="269" r:id="rId7"/>
    <p:sldId id="265" r:id="rId8"/>
    <p:sldId id="270" r:id="rId9"/>
    <p:sldId id="258" r:id="rId10"/>
    <p:sldId id="271" r:id="rId11"/>
    <p:sldId id="259" r:id="rId12"/>
    <p:sldId id="266" r:id="rId13"/>
    <p:sldId id="260" r:id="rId14"/>
    <p:sldId id="272" r:id="rId15"/>
    <p:sldId id="276" r:id="rId16"/>
    <p:sldId id="277" r:id="rId17"/>
    <p:sldId id="278" r:id="rId18"/>
    <p:sldId id="261" r:id="rId19"/>
    <p:sldId id="273" r:id="rId20"/>
    <p:sldId id="274" r:id="rId21"/>
    <p:sldId id="262" r:id="rId22"/>
    <p:sldId id="275" r:id="rId23"/>
    <p:sldId id="263"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2812B8F-743E-48AA-8C0D-9B8CE33B0EDD}">
          <p14:sldIdLst>
            <p14:sldId id="256"/>
            <p14:sldId id="257"/>
            <p14:sldId id="267"/>
            <p14:sldId id="268"/>
            <p14:sldId id="264"/>
            <p14:sldId id="269"/>
            <p14:sldId id="265"/>
            <p14:sldId id="270"/>
            <p14:sldId id="258"/>
            <p14:sldId id="271"/>
            <p14:sldId id="259"/>
            <p14:sldId id="266"/>
            <p14:sldId id="260"/>
            <p14:sldId id="272"/>
            <p14:sldId id="276"/>
            <p14:sldId id="277"/>
            <p14:sldId id="278"/>
            <p14:sldId id="261"/>
            <p14:sldId id="273"/>
            <p14:sldId id="274"/>
            <p14:sldId id="262"/>
            <p14:sldId id="275"/>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4" d="100"/>
          <a:sy n="114" d="100"/>
        </p:scale>
        <p:origin x="3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235276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660F77-1B2B-4CBA-8A4F-657A2295AD4C}" type="datetimeFigureOut">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3539816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3580402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015F6-1A8A-4023-97B0-1CA9E3DCF7D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73297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3572383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9660F77-1B2B-4CBA-8A4F-657A2295AD4C}" type="datetimeFigureOut">
              <a:rPr lang="en-US" smtClean="0"/>
              <a:t>10/26/2022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342859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9660F77-1B2B-4CBA-8A4F-657A2295AD4C}" type="datetimeFigureOut">
              <a:rPr lang="en-US" smtClean="0"/>
              <a:t>10/26/2022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3779391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1579082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207042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390247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75944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660F77-1B2B-4CBA-8A4F-657A2295AD4C}" type="datetimeFigureOut">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417918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660F77-1B2B-4CBA-8A4F-657A2295AD4C}" type="datetimeFigureOut">
              <a:rPr lang="en-US" smtClean="0"/>
              <a:t>10/26/2022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139855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247557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341282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C9660F77-1B2B-4CBA-8A4F-657A2295AD4C}" type="datetimeFigureOut">
              <a:rPr lang="en-US" smtClean="0"/>
              <a:t>10/26/2022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4117134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660F77-1B2B-4CBA-8A4F-657A2295AD4C}" type="datetimeFigureOut">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015F6-1A8A-4023-97B0-1CA9E3DCF7D3}" type="slidenum">
              <a:rPr lang="en-US" smtClean="0"/>
              <a:t>‹#›</a:t>
            </a:fld>
            <a:endParaRPr lang="en-US"/>
          </a:p>
        </p:txBody>
      </p:sp>
    </p:spTree>
    <p:extLst>
      <p:ext uri="{BB962C8B-B14F-4D97-AF65-F5344CB8AC3E}">
        <p14:creationId xmlns:p14="http://schemas.microsoft.com/office/powerpoint/2010/main" val="258890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9660F77-1B2B-4CBA-8A4F-657A2295AD4C}" type="datetimeFigureOut">
              <a:rPr lang="en-US" smtClean="0"/>
              <a:t>10/26/2022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88015F6-1A8A-4023-97B0-1CA9E3DCF7D3}" type="slidenum">
              <a:rPr lang="en-US" smtClean="0"/>
              <a:t>‹#›</a:t>
            </a:fld>
            <a:endParaRPr lang="en-US"/>
          </a:p>
        </p:txBody>
      </p:sp>
    </p:spTree>
    <p:extLst>
      <p:ext uri="{BB962C8B-B14F-4D97-AF65-F5344CB8AC3E}">
        <p14:creationId xmlns:p14="http://schemas.microsoft.com/office/powerpoint/2010/main" val="4273079780"/>
      </p:ext>
    </p:extLst>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 id="214748383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nevanen@duluthmn.gov" TargetMode="External"/><Relationship Id="rId2" Type="http://schemas.openxmlformats.org/officeDocument/2006/relationships/hyperlink" Target="mailto:rhurst@duluthmn.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FB984-BA3F-4B92-85C8-476017F05E34}"/>
              </a:ext>
            </a:extLst>
          </p:cNvPr>
          <p:cNvSpPr>
            <a:spLocks noGrp="1"/>
          </p:cNvSpPr>
          <p:nvPr>
            <p:ph type="ctrTitle"/>
          </p:nvPr>
        </p:nvSpPr>
        <p:spPr/>
        <p:txBody>
          <a:bodyPr>
            <a:normAutofit fontScale="90000"/>
          </a:bodyPr>
          <a:lstStyle/>
          <a:p>
            <a:r>
              <a:rPr lang="en-US" dirty="0">
                <a:latin typeface="Bernard MT Condensed" panose="02050806060905020404" pitchFamily="18" charset="0"/>
              </a:rPr>
              <a:t>Duluth Police Department</a:t>
            </a:r>
            <a:br>
              <a:rPr lang="en-US" dirty="0"/>
            </a:br>
            <a:r>
              <a:rPr lang="en-US" dirty="0"/>
              <a:t>	</a:t>
            </a:r>
          </a:p>
        </p:txBody>
      </p:sp>
      <p:sp>
        <p:nvSpPr>
          <p:cNvPr id="3" name="Subtitle 2">
            <a:extLst>
              <a:ext uri="{FF2B5EF4-FFF2-40B4-BE49-F238E27FC236}">
                <a16:creationId xmlns:a16="http://schemas.microsoft.com/office/drawing/2014/main" id="{FB40C81A-A3D2-41CA-B1E3-5F42A869A9FA}"/>
              </a:ext>
            </a:extLst>
          </p:cNvPr>
          <p:cNvSpPr>
            <a:spLocks noGrp="1"/>
          </p:cNvSpPr>
          <p:nvPr>
            <p:ph type="subTitle" idx="1"/>
          </p:nvPr>
        </p:nvSpPr>
        <p:spPr/>
        <p:txBody>
          <a:bodyPr/>
          <a:lstStyle/>
          <a:p>
            <a:r>
              <a:rPr lang="en-US" b="1" dirty="0"/>
              <a:t>Small Unmanned Aerial System (SUAS) </a:t>
            </a:r>
          </a:p>
          <a:p>
            <a:r>
              <a:rPr lang="en-US" b="1" dirty="0"/>
              <a:t>Drone Team</a:t>
            </a:r>
          </a:p>
        </p:txBody>
      </p:sp>
    </p:spTree>
    <p:extLst>
      <p:ext uri="{BB962C8B-B14F-4D97-AF65-F5344CB8AC3E}">
        <p14:creationId xmlns:p14="http://schemas.microsoft.com/office/powerpoint/2010/main" val="3774186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D1FE-3795-49AF-A452-D339ED467C89}"/>
              </a:ext>
            </a:extLst>
          </p:cNvPr>
          <p:cNvSpPr>
            <a:spLocks noGrp="1"/>
          </p:cNvSpPr>
          <p:nvPr>
            <p:ph type="title"/>
          </p:nvPr>
        </p:nvSpPr>
        <p:spPr/>
        <p:txBody>
          <a:bodyPr/>
          <a:lstStyle/>
          <a:p>
            <a:r>
              <a:rPr lang="en-US" sz="4000" dirty="0"/>
              <a:t>MN Statute Warrantless Use Exceptions</a:t>
            </a:r>
          </a:p>
        </p:txBody>
      </p:sp>
      <p:sp>
        <p:nvSpPr>
          <p:cNvPr id="3" name="Content Placeholder 2">
            <a:extLst>
              <a:ext uri="{FF2B5EF4-FFF2-40B4-BE49-F238E27FC236}">
                <a16:creationId xmlns:a16="http://schemas.microsoft.com/office/drawing/2014/main" id="{B873F57D-7E08-435A-A8AA-145C0566A053}"/>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(5) to conduct a threat assessment in anticipation of a specific event;</a:t>
            </a:r>
          </a:p>
          <a:p>
            <a:pPr>
              <a:buFont typeface="Wingdings" panose="05000000000000000000" pitchFamily="2" charset="2"/>
              <a:buChar char="§"/>
            </a:pPr>
            <a:r>
              <a:rPr lang="en-US" dirty="0"/>
              <a:t>(6) to collect information from a public area if there is reasonable suspicion of criminal activity;</a:t>
            </a:r>
          </a:p>
          <a:p>
            <a:pPr>
              <a:buFont typeface="Wingdings" panose="05000000000000000000" pitchFamily="2" charset="2"/>
              <a:buChar char="§"/>
            </a:pPr>
            <a:r>
              <a:rPr lang="en-US" dirty="0"/>
              <a:t>(7) to collect information for crash reconstruction purposes after a serious or deadly collision occurring on a public road;</a:t>
            </a:r>
          </a:p>
          <a:p>
            <a:pPr>
              <a:buFont typeface="Wingdings" panose="05000000000000000000" pitchFamily="2" charset="2"/>
              <a:buChar char="§"/>
            </a:pPr>
            <a:r>
              <a:rPr lang="en-US" dirty="0"/>
              <a:t>(8) over a public area for officer training or public relations purposes; and</a:t>
            </a:r>
          </a:p>
          <a:p>
            <a:pPr>
              <a:buFont typeface="Wingdings" panose="05000000000000000000" pitchFamily="2" charset="2"/>
              <a:buChar char="§"/>
            </a:pPr>
            <a:r>
              <a:rPr lang="en-US" dirty="0"/>
              <a:t>(9) for purposes unrelated to law enforcement at the request of a government entity provided that the government entity makes the request in writing to the law enforcement agency and specifies the reason for the request and proposed period of use.</a:t>
            </a:r>
          </a:p>
        </p:txBody>
      </p:sp>
    </p:spTree>
    <p:extLst>
      <p:ext uri="{BB962C8B-B14F-4D97-AF65-F5344CB8AC3E}">
        <p14:creationId xmlns:p14="http://schemas.microsoft.com/office/powerpoint/2010/main" val="1114772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49312-C5B3-43D7-AD44-914A4876763D}"/>
              </a:ext>
            </a:extLst>
          </p:cNvPr>
          <p:cNvSpPr>
            <a:spLocks noGrp="1"/>
          </p:cNvSpPr>
          <p:nvPr>
            <p:ph type="title"/>
          </p:nvPr>
        </p:nvSpPr>
        <p:spPr/>
        <p:txBody>
          <a:bodyPr/>
          <a:lstStyle/>
          <a:p>
            <a:r>
              <a:rPr lang="en-US" dirty="0"/>
              <a:t>Regulations continued:	</a:t>
            </a:r>
          </a:p>
        </p:txBody>
      </p:sp>
      <p:sp>
        <p:nvSpPr>
          <p:cNvPr id="3" name="Content Placeholder 2">
            <a:extLst>
              <a:ext uri="{FF2B5EF4-FFF2-40B4-BE49-F238E27FC236}">
                <a16:creationId xmlns:a16="http://schemas.microsoft.com/office/drawing/2014/main" id="{706B6762-790B-4E67-84E8-D845FB15F25E}"/>
              </a:ext>
            </a:extLst>
          </p:cNvPr>
          <p:cNvSpPr>
            <a:spLocks noGrp="1"/>
          </p:cNvSpPr>
          <p:nvPr>
            <p:ph idx="1"/>
          </p:nvPr>
        </p:nvSpPr>
        <p:spPr/>
        <p:txBody>
          <a:bodyPr>
            <a:normAutofit/>
          </a:bodyPr>
          <a:lstStyle/>
          <a:p>
            <a:pPr>
              <a:buFont typeface="Wingdings" panose="05000000000000000000" pitchFamily="2" charset="2"/>
              <a:buChar char="§"/>
            </a:pPr>
            <a:r>
              <a:rPr lang="en-US" sz="2800" dirty="0"/>
              <a:t>Documentation of each use per statute:</a:t>
            </a:r>
          </a:p>
          <a:p>
            <a:pPr lvl="1">
              <a:buFont typeface="Wingdings" panose="05000000000000000000" pitchFamily="2" charset="2"/>
              <a:buChar char="§"/>
            </a:pPr>
            <a:r>
              <a:rPr lang="en-US" sz="2800" dirty="0"/>
              <a:t>Unique case number</a:t>
            </a:r>
          </a:p>
          <a:p>
            <a:pPr lvl="1">
              <a:buFont typeface="Wingdings" panose="05000000000000000000" pitchFamily="2" charset="2"/>
              <a:buChar char="§"/>
            </a:pPr>
            <a:r>
              <a:rPr lang="en-US" sz="2800" dirty="0"/>
              <a:t>Factual basis for its use</a:t>
            </a:r>
          </a:p>
          <a:p>
            <a:pPr lvl="1">
              <a:buFont typeface="Wingdings" panose="05000000000000000000" pitchFamily="2" charset="2"/>
              <a:buChar char="§"/>
            </a:pPr>
            <a:r>
              <a:rPr lang="en-US" sz="2800" dirty="0"/>
              <a:t>Applicable exception, unless a warrant was obtained</a:t>
            </a:r>
          </a:p>
          <a:p>
            <a:pPr lvl="1">
              <a:buFont typeface="Wingdings" panose="05000000000000000000" pitchFamily="2" charset="2"/>
              <a:buChar char="§"/>
            </a:pPr>
            <a:r>
              <a:rPr lang="en-US" sz="2800" dirty="0"/>
              <a:t>Reported to Minnesota Bureau of Criminal Apprehension annually</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2597890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49312-C5B3-43D7-AD44-914A4876763D}"/>
              </a:ext>
            </a:extLst>
          </p:cNvPr>
          <p:cNvSpPr>
            <a:spLocks noGrp="1"/>
          </p:cNvSpPr>
          <p:nvPr>
            <p:ph type="title"/>
          </p:nvPr>
        </p:nvSpPr>
        <p:spPr/>
        <p:txBody>
          <a:bodyPr/>
          <a:lstStyle/>
          <a:p>
            <a:r>
              <a:rPr lang="en-US" dirty="0"/>
              <a:t>Regulations continued:	</a:t>
            </a:r>
          </a:p>
        </p:txBody>
      </p:sp>
      <p:sp>
        <p:nvSpPr>
          <p:cNvPr id="3" name="Content Placeholder 2">
            <a:extLst>
              <a:ext uri="{FF2B5EF4-FFF2-40B4-BE49-F238E27FC236}">
                <a16:creationId xmlns:a16="http://schemas.microsoft.com/office/drawing/2014/main" id="{706B6762-790B-4E67-84E8-D845FB15F25E}"/>
              </a:ext>
            </a:extLst>
          </p:cNvPr>
          <p:cNvSpPr>
            <a:spLocks noGrp="1"/>
          </p:cNvSpPr>
          <p:nvPr>
            <p:ph idx="1"/>
          </p:nvPr>
        </p:nvSpPr>
        <p:spPr/>
        <p:txBody>
          <a:bodyPr>
            <a:normAutofit fontScale="85000" lnSpcReduction="10000"/>
          </a:bodyPr>
          <a:lstStyle/>
          <a:p>
            <a:pPr>
              <a:buFont typeface="Wingdings" panose="05000000000000000000" pitchFamily="2" charset="2"/>
              <a:buChar char="§"/>
            </a:pPr>
            <a:r>
              <a:rPr lang="en-US" sz="2800" dirty="0"/>
              <a:t>Prohibited use:</a:t>
            </a:r>
          </a:p>
          <a:p>
            <a:pPr lvl="1">
              <a:buFont typeface="Wingdings" panose="05000000000000000000" pitchFamily="2" charset="2"/>
              <a:buChar char="§"/>
            </a:pPr>
            <a:r>
              <a:rPr lang="en-US" sz="2800" dirty="0"/>
              <a:t>Random surveillance</a:t>
            </a:r>
          </a:p>
          <a:p>
            <a:pPr lvl="1">
              <a:buFont typeface="Wingdings" panose="05000000000000000000" pitchFamily="2" charset="2"/>
              <a:buChar char="§"/>
            </a:pPr>
            <a:r>
              <a:rPr lang="en-US" sz="2800" dirty="0"/>
              <a:t>Target a person based solely on actual/perceived characteristics such as race, ethnicity, religion, sex, national origin, sexual orientation, gender identity, economic status, age, cultural group, or disability</a:t>
            </a:r>
          </a:p>
          <a:p>
            <a:pPr lvl="1">
              <a:buFont typeface="Wingdings" panose="05000000000000000000" pitchFamily="2" charset="2"/>
              <a:buChar char="§"/>
            </a:pPr>
            <a:r>
              <a:rPr lang="en-US" sz="2800" dirty="0"/>
              <a:t>To harass, intimidate, or discriminate against any individual or group</a:t>
            </a:r>
          </a:p>
          <a:p>
            <a:pPr lvl="1">
              <a:buFont typeface="Wingdings" panose="05000000000000000000" pitchFamily="2" charset="2"/>
              <a:buChar char="§"/>
            </a:pPr>
            <a:r>
              <a:rPr lang="en-US" sz="2800" dirty="0"/>
              <a:t>To conduct personal business</a:t>
            </a:r>
          </a:p>
          <a:p>
            <a:pPr lvl="1">
              <a:buFont typeface="Wingdings" panose="05000000000000000000" pitchFamily="2" charset="2"/>
              <a:buChar char="§"/>
            </a:pPr>
            <a:r>
              <a:rPr lang="en-US" sz="2800" dirty="0"/>
              <a:t>Weaponized</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0095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ED78-656B-4D88-AE8C-B8AFD54E5B7F}"/>
              </a:ext>
            </a:extLst>
          </p:cNvPr>
          <p:cNvSpPr>
            <a:spLocks noGrp="1"/>
          </p:cNvSpPr>
          <p:nvPr>
            <p:ph type="title"/>
          </p:nvPr>
        </p:nvSpPr>
        <p:spPr/>
        <p:txBody>
          <a:bodyPr/>
          <a:lstStyle/>
          <a:p>
            <a:r>
              <a:rPr lang="en-US" dirty="0"/>
              <a:t>Potential deployments:</a:t>
            </a:r>
          </a:p>
        </p:txBody>
      </p:sp>
      <p:sp>
        <p:nvSpPr>
          <p:cNvPr id="3" name="Content Placeholder 2">
            <a:extLst>
              <a:ext uri="{FF2B5EF4-FFF2-40B4-BE49-F238E27FC236}">
                <a16:creationId xmlns:a16="http://schemas.microsoft.com/office/drawing/2014/main" id="{FF68DA0F-CF1A-4272-B7C0-8CC976864AD2}"/>
              </a:ext>
            </a:extLst>
          </p:cNvPr>
          <p:cNvSpPr>
            <a:spLocks noGrp="1"/>
          </p:cNvSpPr>
          <p:nvPr>
            <p:ph idx="1"/>
          </p:nvPr>
        </p:nvSpPr>
        <p:spPr/>
        <p:txBody>
          <a:bodyPr>
            <a:normAutofit lnSpcReduction="10000"/>
          </a:bodyPr>
          <a:lstStyle/>
          <a:p>
            <a:r>
              <a:rPr lang="en-US" sz="2800" dirty="0"/>
              <a:t>Natural or man-made disasters</a:t>
            </a:r>
          </a:p>
          <a:p>
            <a:r>
              <a:rPr lang="en-US" sz="2800" dirty="0"/>
              <a:t>Large-scale events (Grandmas Marathon, Tall Ships, Bayfront Concerts, Inline Marathon, etc.)</a:t>
            </a:r>
          </a:p>
          <a:p>
            <a:r>
              <a:rPr lang="en-US" sz="2800" dirty="0"/>
              <a:t>Dignitary Visits to Duluth/Assisting Secret Service</a:t>
            </a:r>
          </a:p>
          <a:p>
            <a:r>
              <a:rPr lang="en-US" sz="2800" dirty="0"/>
              <a:t>Tactical Response Team Support (high risk search warrants, armed barricaded suspects, hostage situations)</a:t>
            </a:r>
          </a:p>
          <a:p>
            <a:r>
              <a:rPr lang="en-US" sz="2800" dirty="0"/>
              <a:t>Crash/Crime Scene reconstruction and documentation</a:t>
            </a:r>
          </a:p>
          <a:p>
            <a:endParaRPr lang="en-US" dirty="0"/>
          </a:p>
        </p:txBody>
      </p:sp>
    </p:spTree>
    <p:extLst>
      <p:ext uri="{BB962C8B-B14F-4D97-AF65-F5344CB8AC3E}">
        <p14:creationId xmlns:p14="http://schemas.microsoft.com/office/powerpoint/2010/main" val="3179924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ED78-656B-4D88-AE8C-B8AFD54E5B7F}"/>
              </a:ext>
            </a:extLst>
          </p:cNvPr>
          <p:cNvSpPr>
            <a:spLocks noGrp="1"/>
          </p:cNvSpPr>
          <p:nvPr>
            <p:ph type="title"/>
          </p:nvPr>
        </p:nvSpPr>
        <p:spPr/>
        <p:txBody>
          <a:bodyPr/>
          <a:lstStyle/>
          <a:p>
            <a:r>
              <a:rPr lang="en-US" dirty="0"/>
              <a:t>Potential deployments:</a:t>
            </a:r>
          </a:p>
        </p:txBody>
      </p:sp>
      <p:sp>
        <p:nvSpPr>
          <p:cNvPr id="3" name="Content Placeholder 2">
            <a:extLst>
              <a:ext uri="{FF2B5EF4-FFF2-40B4-BE49-F238E27FC236}">
                <a16:creationId xmlns:a16="http://schemas.microsoft.com/office/drawing/2014/main" id="{FF68DA0F-CF1A-4272-B7C0-8CC976864AD2}"/>
              </a:ext>
            </a:extLst>
          </p:cNvPr>
          <p:cNvSpPr>
            <a:spLocks noGrp="1"/>
          </p:cNvSpPr>
          <p:nvPr>
            <p:ph idx="1"/>
          </p:nvPr>
        </p:nvSpPr>
        <p:spPr/>
        <p:txBody>
          <a:bodyPr>
            <a:normAutofit/>
          </a:bodyPr>
          <a:lstStyle/>
          <a:p>
            <a:r>
              <a:rPr lang="en-US" sz="2800" dirty="0"/>
              <a:t>Aid in locating missing persons, vulnerable adults, suicidal subjects</a:t>
            </a:r>
          </a:p>
          <a:p>
            <a:r>
              <a:rPr lang="en-US" sz="2800" dirty="0"/>
              <a:t>High Risk Patrol Response (in progress crimes of violence, searching, K-9 support)</a:t>
            </a:r>
          </a:p>
          <a:p>
            <a:r>
              <a:rPr lang="en-US" sz="2800" dirty="0"/>
              <a:t>Foreign and domestic terrorism acts/threats</a:t>
            </a:r>
          </a:p>
          <a:p>
            <a:r>
              <a:rPr lang="en-US" sz="2800" dirty="0"/>
              <a:t>Surveillance of criminal suspects per statutory requirements </a:t>
            </a:r>
          </a:p>
          <a:p>
            <a:endParaRPr lang="en-US" dirty="0"/>
          </a:p>
        </p:txBody>
      </p:sp>
    </p:spTree>
    <p:extLst>
      <p:ext uri="{BB962C8B-B14F-4D97-AF65-F5344CB8AC3E}">
        <p14:creationId xmlns:p14="http://schemas.microsoft.com/office/powerpoint/2010/main" val="1470452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ED78-656B-4D88-AE8C-B8AFD54E5B7F}"/>
              </a:ext>
            </a:extLst>
          </p:cNvPr>
          <p:cNvSpPr>
            <a:spLocks noGrp="1"/>
          </p:cNvSpPr>
          <p:nvPr>
            <p:ph type="title"/>
          </p:nvPr>
        </p:nvSpPr>
        <p:spPr/>
        <p:txBody>
          <a:bodyPr/>
          <a:lstStyle/>
          <a:p>
            <a:r>
              <a:rPr lang="en-US" dirty="0"/>
              <a:t>Deployment Process</a:t>
            </a:r>
          </a:p>
        </p:txBody>
      </p:sp>
      <p:sp>
        <p:nvSpPr>
          <p:cNvPr id="3" name="Content Placeholder 2">
            <a:extLst>
              <a:ext uri="{FF2B5EF4-FFF2-40B4-BE49-F238E27FC236}">
                <a16:creationId xmlns:a16="http://schemas.microsoft.com/office/drawing/2014/main" id="{FF68DA0F-CF1A-4272-B7C0-8CC976864AD2}"/>
              </a:ext>
            </a:extLst>
          </p:cNvPr>
          <p:cNvSpPr>
            <a:spLocks noGrp="1"/>
          </p:cNvSpPr>
          <p:nvPr>
            <p:ph idx="1"/>
          </p:nvPr>
        </p:nvSpPr>
        <p:spPr/>
        <p:txBody>
          <a:bodyPr>
            <a:normAutofit fontScale="92500" lnSpcReduction="20000"/>
          </a:bodyPr>
          <a:lstStyle/>
          <a:p>
            <a:r>
              <a:rPr lang="en-US" sz="2800" dirty="0"/>
              <a:t>Unit requesting SUAV must obtain supervisor approval to confirm deployment follows DPD policy</a:t>
            </a:r>
          </a:p>
          <a:p>
            <a:r>
              <a:rPr lang="en-US" sz="2800" dirty="0"/>
              <a:t>Supervisor then must get approval from Remote Pilot-In-Command to confirm deployment. Remote PIC will review flight plan and confirm if deployment is safe and feasible (location, weather, objectives, etc.)</a:t>
            </a:r>
          </a:p>
          <a:p>
            <a:r>
              <a:rPr lang="en-US" sz="2800" dirty="0"/>
              <a:t>Unit requesting SUAV obtains search warrant if necessary before deployment, or confirms deployment meets warrantless deployment authorization by Minnesota State Statute</a:t>
            </a:r>
          </a:p>
          <a:p>
            <a:endParaRPr lang="en-US" dirty="0"/>
          </a:p>
        </p:txBody>
      </p:sp>
    </p:spTree>
    <p:extLst>
      <p:ext uri="{BB962C8B-B14F-4D97-AF65-F5344CB8AC3E}">
        <p14:creationId xmlns:p14="http://schemas.microsoft.com/office/powerpoint/2010/main" val="2397534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ED78-656B-4D88-AE8C-B8AFD54E5B7F}"/>
              </a:ext>
            </a:extLst>
          </p:cNvPr>
          <p:cNvSpPr>
            <a:spLocks noGrp="1"/>
          </p:cNvSpPr>
          <p:nvPr>
            <p:ph type="title"/>
          </p:nvPr>
        </p:nvSpPr>
        <p:spPr/>
        <p:txBody>
          <a:bodyPr/>
          <a:lstStyle/>
          <a:p>
            <a:r>
              <a:rPr lang="en-US" dirty="0"/>
              <a:t>Deployment Process</a:t>
            </a:r>
          </a:p>
        </p:txBody>
      </p:sp>
      <p:sp>
        <p:nvSpPr>
          <p:cNvPr id="3" name="Content Placeholder 2">
            <a:extLst>
              <a:ext uri="{FF2B5EF4-FFF2-40B4-BE49-F238E27FC236}">
                <a16:creationId xmlns:a16="http://schemas.microsoft.com/office/drawing/2014/main" id="{FF68DA0F-CF1A-4272-B7C0-8CC976864AD2}"/>
              </a:ext>
            </a:extLst>
          </p:cNvPr>
          <p:cNvSpPr>
            <a:spLocks noGrp="1"/>
          </p:cNvSpPr>
          <p:nvPr>
            <p:ph idx="1"/>
          </p:nvPr>
        </p:nvSpPr>
        <p:spPr/>
        <p:txBody>
          <a:bodyPr>
            <a:normAutofit fontScale="92500" lnSpcReduction="10000"/>
          </a:bodyPr>
          <a:lstStyle/>
          <a:p>
            <a:r>
              <a:rPr lang="en-US" sz="2800" dirty="0"/>
              <a:t>FAA / Duluth ATC approval of operation if needed per Federal guidelines</a:t>
            </a:r>
          </a:p>
          <a:p>
            <a:r>
              <a:rPr lang="en-US" sz="2800" dirty="0"/>
              <a:t>Deployment/Flight is conducted with Remote PIC and visual observers in support. The Remote PIC can end the deployment at any time if they believe it becomes unsafe or unfeasible to continue</a:t>
            </a:r>
          </a:p>
          <a:p>
            <a:r>
              <a:rPr lang="en-US" sz="2800" dirty="0"/>
              <a:t>After deployment/flight, flight logs are completed, any evidence collected is downloaded, police reports completed (if needed) and any FAA reports are completed (if needed)</a:t>
            </a:r>
          </a:p>
          <a:p>
            <a:endParaRPr lang="en-US" dirty="0"/>
          </a:p>
        </p:txBody>
      </p:sp>
    </p:spTree>
    <p:extLst>
      <p:ext uri="{BB962C8B-B14F-4D97-AF65-F5344CB8AC3E}">
        <p14:creationId xmlns:p14="http://schemas.microsoft.com/office/powerpoint/2010/main" val="3576675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ED78-656B-4D88-AE8C-B8AFD54E5B7F}"/>
              </a:ext>
            </a:extLst>
          </p:cNvPr>
          <p:cNvSpPr>
            <a:spLocks noGrp="1"/>
          </p:cNvSpPr>
          <p:nvPr>
            <p:ph type="title"/>
          </p:nvPr>
        </p:nvSpPr>
        <p:spPr/>
        <p:txBody>
          <a:bodyPr/>
          <a:lstStyle/>
          <a:p>
            <a:r>
              <a:rPr lang="en-US" dirty="0"/>
              <a:t>Deployment Process</a:t>
            </a:r>
          </a:p>
        </p:txBody>
      </p:sp>
      <p:sp>
        <p:nvSpPr>
          <p:cNvPr id="3" name="Content Placeholder 2">
            <a:extLst>
              <a:ext uri="{FF2B5EF4-FFF2-40B4-BE49-F238E27FC236}">
                <a16:creationId xmlns:a16="http://schemas.microsoft.com/office/drawing/2014/main" id="{FF68DA0F-CF1A-4272-B7C0-8CC976864AD2}"/>
              </a:ext>
            </a:extLst>
          </p:cNvPr>
          <p:cNvSpPr>
            <a:spLocks noGrp="1"/>
          </p:cNvSpPr>
          <p:nvPr>
            <p:ph idx="1"/>
          </p:nvPr>
        </p:nvSpPr>
        <p:spPr/>
        <p:txBody>
          <a:bodyPr>
            <a:normAutofit/>
          </a:bodyPr>
          <a:lstStyle/>
          <a:p>
            <a:r>
              <a:rPr lang="en-US" sz="2800" dirty="0"/>
              <a:t>SUAV deployments are reviewed biennially by DPD. </a:t>
            </a:r>
          </a:p>
          <a:p>
            <a:r>
              <a:rPr lang="en-US" sz="2800" dirty="0"/>
              <a:t>The review includes FAA registration checks, MN DOT registration checks, FAA Part 107 license checks, flight log reviews, maintenance log reviews, report reviews.</a:t>
            </a:r>
          </a:p>
          <a:p>
            <a:r>
              <a:rPr lang="en-US" sz="2800" dirty="0"/>
              <a:t>SUAV also has an automated electronic log of all deployments that cannot be modified by the user and can be reviewed at any time by DPD</a:t>
            </a:r>
          </a:p>
          <a:p>
            <a:endParaRPr lang="en-US" dirty="0"/>
          </a:p>
        </p:txBody>
      </p:sp>
    </p:spTree>
    <p:extLst>
      <p:ext uri="{BB962C8B-B14F-4D97-AF65-F5344CB8AC3E}">
        <p14:creationId xmlns:p14="http://schemas.microsoft.com/office/powerpoint/2010/main" val="2010745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B70D1-0CBD-4BF4-AF0B-0507700B4403}"/>
              </a:ext>
            </a:extLst>
          </p:cNvPr>
          <p:cNvSpPr>
            <a:spLocks noGrp="1"/>
          </p:cNvSpPr>
          <p:nvPr>
            <p:ph type="title"/>
          </p:nvPr>
        </p:nvSpPr>
        <p:spPr/>
        <p:txBody>
          <a:bodyPr/>
          <a:lstStyle/>
          <a:p>
            <a:r>
              <a:rPr lang="en-US" dirty="0"/>
              <a:t>Overview of actual deployments:</a:t>
            </a:r>
            <a:br>
              <a:rPr lang="en-US" dirty="0"/>
            </a:br>
            <a:endParaRPr lang="en-US" dirty="0"/>
          </a:p>
        </p:txBody>
      </p:sp>
      <p:sp>
        <p:nvSpPr>
          <p:cNvPr id="3" name="Content Placeholder 2">
            <a:extLst>
              <a:ext uri="{FF2B5EF4-FFF2-40B4-BE49-F238E27FC236}">
                <a16:creationId xmlns:a16="http://schemas.microsoft.com/office/drawing/2014/main" id="{44F0C5C8-E19F-4B05-B074-7968869CE8B8}"/>
              </a:ext>
            </a:extLst>
          </p:cNvPr>
          <p:cNvSpPr>
            <a:spLocks noGrp="1"/>
          </p:cNvSpPr>
          <p:nvPr>
            <p:ph idx="1"/>
          </p:nvPr>
        </p:nvSpPr>
        <p:spPr/>
        <p:txBody>
          <a:bodyPr>
            <a:normAutofit/>
          </a:bodyPr>
          <a:lstStyle/>
          <a:p>
            <a:r>
              <a:rPr lang="en-US" sz="2800" dirty="0"/>
              <a:t>Armed barricaded subject (Suspect shot at officers, shot and killed police K9, continued to threaten officers with a firearm)</a:t>
            </a:r>
          </a:p>
          <a:p>
            <a:r>
              <a:rPr lang="en-US" sz="2800" dirty="0"/>
              <a:t>Barricaded subject (possibly armed, drone used to identify window of opportunity to make arrest after confirming subject was not armed)</a:t>
            </a:r>
          </a:p>
          <a:p>
            <a:r>
              <a:rPr lang="en-US" sz="2800" dirty="0"/>
              <a:t>High risk search warrant (assisting St Louis County Sheriff’s Office in search warrant to clear an attic space)</a:t>
            </a:r>
          </a:p>
        </p:txBody>
      </p:sp>
    </p:spTree>
    <p:extLst>
      <p:ext uri="{BB962C8B-B14F-4D97-AF65-F5344CB8AC3E}">
        <p14:creationId xmlns:p14="http://schemas.microsoft.com/office/powerpoint/2010/main" val="3905264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B70D1-0CBD-4BF4-AF0B-0507700B4403}"/>
              </a:ext>
            </a:extLst>
          </p:cNvPr>
          <p:cNvSpPr>
            <a:spLocks noGrp="1"/>
          </p:cNvSpPr>
          <p:nvPr>
            <p:ph type="title"/>
          </p:nvPr>
        </p:nvSpPr>
        <p:spPr/>
        <p:txBody>
          <a:bodyPr/>
          <a:lstStyle/>
          <a:p>
            <a:r>
              <a:rPr lang="en-US" dirty="0"/>
              <a:t>Overview of actual deployments:</a:t>
            </a:r>
            <a:br>
              <a:rPr lang="en-US" dirty="0"/>
            </a:br>
            <a:endParaRPr lang="en-US" dirty="0"/>
          </a:p>
        </p:txBody>
      </p:sp>
      <p:sp>
        <p:nvSpPr>
          <p:cNvPr id="3" name="Content Placeholder 2">
            <a:extLst>
              <a:ext uri="{FF2B5EF4-FFF2-40B4-BE49-F238E27FC236}">
                <a16:creationId xmlns:a16="http://schemas.microsoft.com/office/drawing/2014/main" id="{44F0C5C8-E19F-4B05-B074-7968869CE8B8}"/>
              </a:ext>
            </a:extLst>
          </p:cNvPr>
          <p:cNvSpPr>
            <a:spLocks noGrp="1"/>
          </p:cNvSpPr>
          <p:nvPr>
            <p:ph idx="1"/>
          </p:nvPr>
        </p:nvSpPr>
        <p:spPr/>
        <p:txBody>
          <a:bodyPr>
            <a:normAutofit/>
          </a:bodyPr>
          <a:lstStyle/>
          <a:p>
            <a:r>
              <a:rPr lang="en-US" sz="2800" dirty="0"/>
              <a:t>Armed barricaded subject (attempted bank robbery, attempted car-jacking, discharging firearms inside apartment, shooting at SUAV)</a:t>
            </a:r>
          </a:p>
          <a:p>
            <a:r>
              <a:rPr lang="en-US" sz="2800" dirty="0"/>
              <a:t>Assisted T.R.T. in searching apartment for domestic violence suspect who discharged a firearm inside apartment with victim inside</a:t>
            </a:r>
          </a:p>
          <a:p>
            <a:r>
              <a:rPr lang="en-US" sz="2800" dirty="0"/>
              <a:t>Assisted T.R.T. in clearing residence at the scene of quadruple murder/suicide</a:t>
            </a:r>
          </a:p>
        </p:txBody>
      </p:sp>
    </p:spTree>
    <p:extLst>
      <p:ext uri="{BB962C8B-B14F-4D97-AF65-F5344CB8AC3E}">
        <p14:creationId xmlns:p14="http://schemas.microsoft.com/office/powerpoint/2010/main" val="75358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FB49C-4787-476E-8B7B-F819291079D7}"/>
              </a:ext>
            </a:extLst>
          </p:cNvPr>
          <p:cNvSpPr>
            <a:spLocks noGrp="1"/>
          </p:cNvSpPr>
          <p:nvPr>
            <p:ph type="title"/>
          </p:nvPr>
        </p:nvSpPr>
        <p:spPr/>
        <p:txBody>
          <a:bodyPr/>
          <a:lstStyle/>
          <a:p>
            <a:r>
              <a:rPr lang="en-US" dirty="0"/>
              <a:t>Drone Team	 - Overview	</a:t>
            </a:r>
          </a:p>
        </p:txBody>
      </p:sp>
      <p:sp>
        <p:nvSpPr>
          <p:cNvPr id="3" name="Content Placeholder 2">
            <a:extLst>
              <a:ext uri="{FF2B5EF4-FFF2-40B4-BE49-F238E27FC236}">
                <a16:creationId xmlns:a16="http://schemas.microsoft.com/office/drawing/2014/main" id="{324A7AAC-A1F6-4209-8079-5921E82A832A}"/>
              </a:ext>
            </a:extLst>
          </p:cNvPr>
          <p:cNvSpPr>
            <a:spLocks noGrp="1"/>
          </p:cNvSpPr>
          <p:nvPr>
            <p:ph idx="1"/>
          </p:nvPr>
        </p:nvSpPr>
        <p:spPr/>
        <p:txBody>
          <a:bodyPr/>
          <a:lstStyle/>
          <a:p>
            <a:pPr>
              <a:buFont typeface="Wingdings" panose="05000000000000000000" pitchFamily="2" charset="2"/>
              <a:buChar char="§"/>
            </a:pPr>
            <a:r>
              <a:rPr lang="en-US" sz="2800" dirty="0"/>
              <a:t>SUAS operations (commercial and hobby) are regulated by the Federal Aviation Administration (FAA)</a:t>
            </a:r>
          </a:p>
          <a:p>
            <a:pPr>
              <a:buFont typeface="Wingdings" panose="05000000000000000000" pitchFamily="2" charset="2"/>
              <a:buChar char="§"/>
            </a:pPr>
            <a:r>
              <a:rPr lang="en-US" sz="2800" dirty="0"/>
              <a:t>DPD SUAS pilots operate under FAA Part 107 (Small UAS Rule) and acquire a Remote Pilot’s License from the FAA</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015199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B70D1-0CBD-4BF4-AF0B-0507700B4403}"/>
              </a:ext>
            </a:extLst>
          </p:cNvPr>
          <p:cNvSpPr>
            <a:spLocks noGrp="1"/>
          </p:cNvSpPr>
          <p:nvPr>
            <p:ph type="title"/>
          </p:nvPr>
        </p:nvSpPr>
        <p:spPr/>
        <p:txBody>
          <a:bodyPr/>
          <a:lstStyle/>
          <a:p>
            <a:r>
              <a:rPr lang="en-US" dirty="0"/>
              <a:t>Overview of actual deployments:</a:t>
            </a:r>
            <a:br>
              <a:rPr lang="en-US" dirty="0"/>
            </a:br>
            <a:endParaRPr lang="en-US" dirty="0"/>
          </a:p>
        </p:txBody>
      </p:sp>
      <p:sp>
        <p:nvSpPr>
          <p:cNvPr id="3" name="Content Placeholder 2">
            <a:extLst>
              <a:ext uri="{FF2B5EF4-FFF2-40B4-BE49-F238E27FC236}">
                <a16:creationId xmlns:a16="http://schemas.microsoft.com/office/drawing/2014/main" id="{44F0C5C8-E19F-4B05-B074-7968869CE8B8}"/>
              </a:ext>
            </a:extLst>
          </p:cNvPr>
          <p:cNvSpPr>
            <a:spLocks noGrp="1"/>
          </p:cNvSpPr>
          <p:nvPr>
            <p:ph idx="1"/>
          </p:nvPr>
        </p:nvSpPr>
        <p:spPr/>
        <p:txBody>
          <a:bodyPr>
            <a:normAutofit/>
          </a:bodyPr>
          <a:lstStyle/>
          <a:p>
            <a:r>
              <a:rPr lang="en-US" sz="2800" dirty="0"/>
              <a:t>Aided patrol response in suicidal subject locked in vehicle who discharged a firearm in the city</a:t>
            </a:r>
          </a:p>
          <a:p>
            <a:r>
              <a:rPr lang="en-US" sz="2800" dirty="0"/>
              <a:t>Crime scene reconstruction involving multiple scenes of arson and suicide attempt</a:t>
            </a:r>
          </a:p>
          <a:p>
            <a:r>
              <a:rPr lang="en-US" sz="2800" dirty="0"/>
              <a:t>Surveillance during controlled purchases of heroin/fentanyl from suspects with previous violent crime convictions, including one with a homicide conviction</a:t>
            </a:r>
          </a:p>
        </p:txBody>
      </p:sp>
    </p:spTree>
    <p:extLst>
      <p:ext uri="{BB962C8B-B14F-4D97-AF65-F5344CB8AC3E}">
        <p14:creationId xmlns:p14="http://schemas.microsoft.com/office/powerpoint/2010/main" val="3798051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291A-95CD-456A-B908-EBEA75275059}"/>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33DBAFBD-6768-4FB8-8945-68509EAF590A}"/>
              </a:ext>
            </a:extLst>
          </p:cNvPr>
          <p:cNvSpPr>
            <a:spLocks noGrp="1"/>
          </p:cNvSpPr>
          <p:nvPr>
            <p:ph idx="1"/>
          </p:nvPr>
        </p:nvSpPr>
        <p:spPr/>
        <p:txBody>
          <a:bodyPr>
            <a:noAutofit/>
          </a:bodyPr>
          <a:lstStyle/>
          <a:p>
            <a:pPr marL="0" indent="0">
              <a:buNone/>
            </a:pPr>
            <a:r>
              <a:rPr lang="en-US" sz="2800" dirty="0"/>
              <a:t>SUAS (drone) use has become standard used in modern police agencies across the United States to include Minnesota.  The benefits of the use of drone technology by police are numerous.</a:t>
            </a:r>
          </a:p>
          <a:p>
            <a:pPr marL="0" indent="0">
              <a:buNone/>
            </a:pPr>
            <a:r>
              <a:rPr lang="en-US" sz="2800" dirty="0"/>
              <a:t>Drones allow for police to search potentially dangerous areas without putting human or canine lives at risk.</a:t>
            </a:r>
          </a:p>
        </p:txBody>
      </p:sp>
    </p:spTree>
    <p:extLst>
      <p:ext uri="{BB962C8B-B14F-4D97-AF65-F5344CB8AC3E}">
        <p14:creationId xmlns:p14="http://schemas.microsoft.com/office/powerpoint/2010/main" val="1324006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291A-95CD-456A-B908-EBEA75275059}"/>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33DBAFBD-6768-4FB8-8945-68509EAF590A}"/>
              </a:ext>
            </a:extLst>
          </p:cNvPr>
          <p:cNvSpPr>
            <a:spLocks noGrp="1"/>
          </p:cNvSpPr>
          <p:nvPr>
            <p:ph idx="1"/>
          </p:nvPr>
        </p:nvSpPr>
        <p:spPr/>
        <p:txBody>
          <a:bodyPr>
            <a:noAutofit/>
          </a:bodyPr>
          <a:lstStyle/>
          <a:p>
            <a:pPr marL="0" indent="0">
              <a:buNone/>
            </a:pPr>
            <a:r>
              <a:rPr lang="en-US" sz="2800" dirty="0"/>
              <a:t>Drone costs are much lower than other aerial support methods used by law enforcement, such as helicopters or airplanes.</a:t>
            </a:r>
          </a:p>
          <a:p>
            <a:pPr marL="0" indent="0">
              <a:buNone/>
            </a:pPr>
            <a:r>
              <a:rPr lang="en-US" sz="2800" dirty="0"/>
              <a:t>The use of drones is another example of Duluth Police as a progressive police department, being on the cutting edge of new technologies and practices.</a:t>
            </a:r>
          </a:p>
        </p:txBody>
      </p:sp>
    </p:spTree>
    <p:extLst>
      <p:ext uri="{BB962C8B-B14F-4D97-AF65-F5344CB8AC3E}">
        <p14:creationId xmlns:p14="http://schemas.microsoft.com/office/powerpoint/2010/main" val="1758909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30AE1-6B7E-4350-88E9-866933CCCC34}"/>
              </a:ext>
            </a:extLst>
          </p:cNvPr>
          <p:cNvSpPr>
            <a:spLocks noGrp="1"/>
          </p:cNvSpPr>
          <p:nvPr>
            <p:ph type="title"/>
          </p:nvPr>
        </p:nvSpPr>
        <p:spPr/>
        <p:txBody>
          <a:bodyPr/>
          <a:lstStyle/>
          <a:p>
            <a:r>
              <a:rPr lang="en-US"/>
              <a:t>Prepared by:</a:t>
            </a:r>
          </a:p>
        </p:txBody>
      </p:sp>
      <p:sp>
        <p:nvSpPr>
          <p:cNvPr id="3" name="Content Placeholder 2">
            <a:extLst>
              <a:ext uri="{FF2B5EF4-FFF2-40B4-BE49-F238E27FC236}">
                <a16:creationId xmlns:a16="http://schemas.microsoft.com/office/drawing/2014/main" id="{BFDF0A4C-FE68-4890-A9B9-2BCC7D035F6E}"/>
              </a:ext>
            </a:extLst>
          </p:cNvPr>
          <p:cNvSpPr>
            <a:spLocks noGrp="1"/>
          </p:cNvSpPr>
          <p:nvPr>
            <p:ph idx="1"/>
          </p:nvPr>
        </p:nvSpPr>
        <p:spPr/>
        <p:txBody>
          <a:bodyPr/>
          <a:lstStyle/>
          <a:p>
            <a:r>
              <a:rPr lang="en-US" sz="2800" dirty="0"/>
              <a:t>Sgt. Rob Hurst</a:t>
            </a:r>
          </a:p>
          <a:p>
            <a:pPr lvl="1"/>
            <a:r>
              <a:rPr lang="en-US" sz="2800" dirty="0">
                <a:hlinkClick r:id="rId2"/>
              </a:rPr>
              <a:t>rhurst@duluthmn.gov</a:t>
            </a:r>
            <a:endParaRPr lang="en-US" sz="2800" dirty="0"/>
          </a:p>
          <a:p>
            <a:endParaRPr lang="en-US" dirty="0"/>
          </a:p>
          <a:p>
            <a:r>
              <a:rPr lang="en-US" sz="2800" dirty="0"/>
              <a:t>Inv. Matt Nevanen</a:t>
            </a:r>
          </a:p>
          <a:p>
            <a:pPr lvl="1"/>
            <a:r>
              <a:rPr lang="en-US" sz="2800" dirty="0">
                <a:hlinkClick r:id="rId3"/>
              </a:rPr>
              <a:t>mnevanen@duluthmn.gov</a:t>
            </a:r>
            <a:endParaRPr lang="en-US" sz="2800" dirty="0"/>
          </a:p>
          <a:p>
            <a:pPr marL="457200" lvl="1" indent="0">
              <a:buNone/>
            </a:pPr>
            <a:endParaRPr lang="en-US" dirty="0"/>
          </a:p>
        </p:txBody>
      </p:sp>
    </p:spTree>
    <p:extLst>
      <p:ext uri="{BB962C8B-B14F-4D97-AF65-F5344CB8AC3E}">
        <p14:creationId xmlns:p14="http://schemas.microsoft.com/office/powerpoint/2010/main" val="55302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FB49C-4787-476E-8B7B-F819291079D7}"/>
              </a:ext>
            </a:extLst>
          </p:cNvPr>
          <p:cNvSpPr>
            <a:spLocks noGrp="1"/>
          </p:cNvSpPr>
          <p:nvPr>
            <p:ph type="title"/>
          </p:nvPr>
        </p:nvSpPr>
        <p:spPr/>
        <p:txBody>
          <a:bodyPr/>
          <a:lstStyle/>
          <a:p>
            <a:r>
              <a:rPr lang="en-US" dirty="0"/>
              <a:t>Drone Team	 - Overview	</a:t>
            </a:r>
          </a:p>
        </p:txBody>
      </p:sp>
      <p:sp>
        <p:nvSpPr>
          <p:cNvPr id="3" name="Content Placeholder 2">
            <a:extLst>
              <a:ext uri="{FF2B5EF4-FFF2-40B4-BE49-F238E27FC236}">
                <a16:creationId xmlns:a16="http://schemas.microsoft.com/office/drawing/2014/main" id="{324A7AAC-A1F6-4209-8079-5921E82A832A}"/>
              </a:ext>
            </a:extLst>
          </p:cNvPr>
          <p:cNvSpPr>
            <a:spLocks noGrp="1"/>
          </p:cNvSpPr>
          <p:nvPr>
            <p:ph idx="1"/>
          </p:nvPr>
        </p:nvSpPr>
        <p:spPr/>
        <p:txBody>
          <a:bodyPr/>
          <a:lstStyle/>
          <a:p>
            <a:pPr>
              <a:buFont typeface="Wingdings" panose="05000000000000000000" pitchFamily="2" charset="2"/>
              <a:buChar char="§"/>
            </a:pPr>
            <a:r>
              <a:rPr lang="en-US" sz="2800" dirty="0"/>
              <a:t>Law Enforcement use of an SUAS is regulated by Minnesota State Statute 626.19 (Use of Unmanned Aerial Vehicles)</a:t>
            </a:r>
          </a:p>
          <a:p>
            <a:pPr>
              <a:buFont typeface="Wingdings" panose="05000000000000000000" pitchFamily="2" charset="2"/>
              <a:buChar char="§"/>
            </a:pPr>
            <a:r>
              <a:rPr lang="en-US" sz="2800" dirty="0"/>
              <a:t>DPD SUAS pilots follow FAA regulations, Minnesota State Statute and departmental policy </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720874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FB49C-4787-476E-8B7B-F819291079D7}"/>
              </a:ext>
            </a:extLst>
          </p:cNvPr>
          <p:cNvSpPr>
            <a:spLocks noGrp="1"/>
          </p:cNvSpPr>
          <p:nvPr>
            <p:ph type="title"/>
          </p:nvPr>
        </p:nvSpPr>
        <p:spPr/>
        <p:txBody>
          <a:bodyPr/>
          <a:lstStyle/>
          <a:p>
            <a:r>
              <a:rPr lang="en-US" dirty="0"/>
              <a:t>Drone Team	 - Overview	</a:t>
            </a:r>
          </a:p>
        </p:txBody>
      </p:sp>
      <p:sp>
        <p:nvSpPr>
          <p:cNvPr id="3" name="Content Placeholder 2">
            <a:extLst>
              <a:ext uri="{FF2B5EF4-FFF2-40B4-BE49-F238E27FC236}">
                <a16:creationId xmlns:a16="http://schemas.microsoft.com/office/drawing/2014/main" id="{324A7AAC-A1F6-4209-8079-5921E82A832A}"/>
              </a:ext>
            </a:extLst>
          </p:cNvPr>
          <p:cNvSpPr>
            <a:spLocks noGrp="1"/>
          </p:cNvSpPr>
          <p:nvPr>
            <p:ph idx="1"/>
          </p:nvPr>
        </p:nvSpPr>
        <p:spPr/>
        <p:txBody>
          <a:bodyPr/>
          <a:lstStyle/>
          <a:p>
            <a:pPr>
              <a:buFont typeface="Wingdings" panose="05000000000000000000" pitchFamily="2" charset="2"/>
              <a:buChar char="§"/>
            </a:pPr>
            <a:r>
              <a:rPr lang="en-US" sz="2800" dirty="0"/>
              <a:t>FAA regulations and established best practices involve flight logs, training logs and maintenance logs.</a:t>
            </a:r>
          </a:p>
          <a:p>
            <a:pPr>
              <a:buFont typeface="Wingdings" panose="05000000000000000000" pitchFamily="2" charset="2"/>
              <a:buChar char="§"/>
            </a:pPr>
            <a:r>
              <a:rPr lang="en-US" sz="2800" dirty="0"/>
              <a:t>DPD SUAS pilots will train regularly both individually and as a team</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128351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06F2E-DFF7-4F2E-807D-EBEDA8E1D434}"/>
              </a:ext>
            </a:extLst>
          </p:cNvPr>
          <p:cNvSpPr>
            <a:spLocks noGrp="1"/>
          </p:cNvSpPr>
          <p:nvPr>
            <p:ph type="title"/>
          </p:nvPr>
        </p:nvSpPr>
        <p:spPr/>
        <p:txBody>
          <a:bodyPr/>
          <a:lstStyle/>
          <a:p>
            <a:r>
              <a:rPr lang="en-US" dirty="0"/>
              <a:t>Minnesota Statute 626.19</a:t>
            </a:r>
          </a:p>
        </p:txBody>
      </p:sp>
      <p:sp>
        <p:nvSpPr>
          <p:cNvPr id="3" name="Content Placeholder 2">
            <a:extLst>
              <a:ext uri="{FF2B5EF4-FFF2-40B4-BE49-F238E27FC236}">
                <a16:creationId xmlns:a16="http://schemas.microsoft.com/office/drawing/2014/main" id="{C7E32DF9-D3CF-42E0-A630-B74E1D4CD0D7}"/>
              </a:ext>
            </a:extLst>
          </p:cNvPr>
          <p:cNvSpPr>
            <a:spLocks noGrp="1"/>
          </p:cNvSpPr>
          <p:nvPr>
            <p:ph idx="1"/>
          </p:nvPr>
        </p:nvSpPr>
        <p:spPr>
          <a:xfrm>
            <a:off x="1103312" y="2052918"/>
            <a:ext cx="8946541" cy="4195481"/>
          </a:xfrm>
        </p:spPr>
        <p:txBody>
          <a:bodyPr>
            <a:noAutofit/>
          </a:bodyPr>
          <a:lstStyle/>
          <a:p>
            <a:pPr>
              <a:buFont typeface="Wingdings" panose="05000000000000000000" pitchFamily="2" charset="2"/>
              <a:buChar char="§"/>
            </a:pPr>
            <a:r>
              <a:rPr lang="en-US" sz="2800" dirty="0"/>
              <a:t>Drone use requires a search warrant, unless it meets one of the authorized warrantless use exceptions in 626.19 </a:t>
            </a:r>
            <a:r>
              <a:rPr lang="en-US" sz="2800" dirty="0" err="1"/>
              <a:t>Subd</a:t>
            </a:r>
            <a:r>
              <a:rPr lang="en-US" sz="2800" dirty="0"/>
              <a:t>. 3.</a:t>
            </a:r>
          </a:p>
          <a:p>
            <a:pPr>
              <a:buFont typeface="Wingdings" panose="05000000000000000000" pitchFamily="2" charset="2"/>
              <a:buChar char="§"/>
            </a:pPr>
            <a:r>
              <a:rPr lang="en-US" sz="2800" dirty="0"/>
              <a:t>Drone use must comply with FAA requirements and guidelines.</a:t>
            </a:r>
          </a:p>
          <a:p>
            <a:pPr>
              <a:buFont typeface="Wingdings" panose="05000000000000000000" pitchFamily="2" charset="2"/>
              <a:buChar char="§"/>
            </a:pPr>
            <a:r>
              <a:rPr lang="en-US" sz="2800" dirty="0"/>
              <a:t>Drones must not use facial recognition or biometric-matching technology unless expressly authorized by a warrant</a:t>
            </a:r>
          </a:p>
        </p:txBody>
      </p:sp>
    </p:spTree>
    <p:extLst>
      <p:ext uri="{BB962C8B-B14F-4D97-AF65-F5344CB8AC3E}">
        <p14:creationId xmlns:p14="http://schemas.microsoft.com/office/powerpoint/2010/main" val="154177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06F2E-DFF7-4F2E-807D-EBEDA8E1D434}"/>
              </a:ext>
            </a:extLst>
          </p:cNvPr>
          <p:cNvSpPr>
            <a:spLocks noGrp="1"/>
          </p:cNvSpPr>
          <p:nvPr>
            <p:ph type="title"/>
          </p:nvPr>
        </p:nvSpPr>
        <p:spPr/>
        <p:txBody>
          <a:bodyPr/>
          <a:lstStyle/>
          <a:p>
            <a:r>
              <a:rPr lang="en-US" dirty="0"/>
              <a:t>Minnesota Statute 626.19</a:t>
            </a:r>
          </a:p>
        </p:txBody>
      </p:sp>
      <p:sp>
        <p:nvSpPr>
          <p:cNvPr id="3" name="Content Placeholder 2">
            <a:extLst>
              <a:ext uri="{FF2B5EF4-FFF2-40B4-BE49-F238E27FC236}">
                <a16:creationId xmlns:a16="http://schemas.microsoft.com/office/drawing/2014/main" id="{C7E32DF9-D3CF-42E0-A630-B74E1D4CD0D7}"/>
              </a:ext>
            </a:extLst>
          </p:cNvPr>
          <p:cNvSpPr>
            <a:spLocks noGrp="1"/>
          </p:cNvSpPr>
          <p:nvPr>
            <p:ph idx="1"/>
          </p:nvPr>
        </p:nvSpPr>
        <p:spPr>
          <a:xfrm>
            <a:off x="1103312" y="2052918"/>
            <a:ext cx="8946541" cy="4195481"/>
          </a:xfrm>
        </p:spPr>
        <p:txBody>
          <a:bodyPr>
            <a:noAutofit/>
          </a:bodyPr>
          <a:lstStyle/>
          <a:p>
            <a:pPr>
              <a:buFont typeface="Wingdings" panose="05000000000000000000" pitchFamily="2" charset="2"/>
              <a:buChar char="§"/>
            </a:pPr>
            <a:r>
              <a:rPr lang="en-US" sz="2800" dirty="0"/>
              <a:t>Drones must not be equipped with weapons</a:t>
            </a:r>
          </a:p>
          <a:p>
            <a:pPr>
              <a:buFont typeface="Wingdings" panose="05000000000000000000" pitchFamily="2" charset="2"/>
              <a:buChar char="§"/>
            </a:pPr>
            <a:r>
              <a:rPr lang="en-US" sz="2800" dirty="0"/>
              <a:t>Drones must not be used to collect data on public protests or demonstrations unless expressly authorized by a search warrant or one of the exceptions under </a:t>
            </a:r>
            <a:r>
              <a:rPr lang="en-US" sz="2800" dirty="0" err="1"/>
              <a:t>Subd</a:t>
            </a:r>
            <a:r>
              <a:rPr lang="en-US" sz="2800" dirty="0"/>
              <a:t>. 3.</a:t>
            </a:r>
          </a:p>
        </p:txBody>
      </p:sp>
    </p:spTree>
    <p:extLst>
      <p:ext uri="{BB962C8B-B14F-4D97-AF65-F5344CB8AC3E}">
        <p14:creationId xmlns:p14="http://schemas.microsoft.com/office/powerpoint/2010/main" val="2023938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6A323-2604-450D-BF7E-E9CBE3F09586}"/>
              </a:ext>
            </a:extLst>
          </p:cNvPr>
          <p:cNvSpPr>
            <a:spLocks noGrp="1"/>
          </p:cNvSpPr>
          <p:nvPr>
            <p:ph type="title"/>
          </p:nvPr>
        </p:nvSpPr>
        <p:spPr/>
        <p:txBody>
          <a:bodyPr/>
          <a:lstStyle/>
          <a:p>
            <a:r>
              <a:rPr lang="en-US" dirty="0"/>
              <a:t>Minnesota Statute 626.19 </a:t>
            </a:r>
            <a:br>
              <a:rPr lang="en-US" dirty="0"/>
            </a:br>
            <a:r>
              <a:rPr lang="en-US" dirty="0"/>
              <a:t>Reporting Requirements</a:t>
            </a:r>
          </a:p>
        </p:txBody>
      </p:sp>
      <p:sp>
        <p:nvSpPr>
          <p:cNvPr id="3" name="Content Placeholder 2">
            <a:extLst>
              <a:ext uri="{FF2B5EF4-FFF2-40B4-BE49-F238E27FC236}">
                <a16:creationId xmlns:a16="http://schemas.microsoft.com/office/drawing/2014/main" id="{647796F2-45EF-4496-BA33-77CE3843071F}"/>
              </a:ext>
            </a:extLst>
          </p:cNvPr>
          <p:cNvSpPr>
            <a:spLocks noGrp="1"/>
          </p:cNvSpPr>
          <p:nvPr>
            <p:ph idx="1"/>
          </p:nvPr>
        </p:nvSpPr>
        <p:spPr/>
        <p:txBody>
          <a:bodyPr>
            <a:normAutofit/>
          </a:bodyPr>
          <a:lstStyle/>
          <a:p>
            <a:pPr>
              <a:buFont typeface="Wingdings" panose="05000000000000000000" pitchFamily="2" charset="2"/>
              <a:buChar char="§"/>
            </a:pPr>
            <a:r>
              <a:rPr lang="en-US" sz="2800" dirty="0"/>
              <a:t>Any police agency that maintains or uses a SUAV must report yearly to the Minnesota Department of Public Safety the following:</a:t>
            </a:r>
          </a:p>
          <a:p>
            <a:pPr lvl="1">
              <a:buFont typeface="Wingdings" panose="05000000000000000000" pitchFamily="2" charset="2"/>
              <a:buChar char="§"/>
            </a:pPr>
            <a:r>
              <a:rPr lang="en-US" sz="2800" dirty="0"/>
              <a:t>Number of deployments without a search warrant, including the date and authorized use</a:t>
            </a:r>
          </a:p>
          <a:p>
            <a:pPr lvl="1">
              <a:buFont typeface="Wingdings" panose="05000000000000000000" pitchFamily="2" charset="2"/>
              <a:buChar char="§"/>
            </a:pPr>
            <a:r>
              <a:rPr lang="en-US" sz="2800" dirty="0"/>
              <a:t>Total cost of SUAV program</a:t>
            </a:r>
          </a:p>
        </p:txBody>
      </p:sp>
    </p:spTree>
    <p:extLst>
      <p:ext uri="{BB962C8B-B14F-4D97-AF65-F5344CB8AC3E}">
        <p14:creationId xmlns:p14="http://schemas.microsoft.com/office/powerpoint/2010/main" val="2308086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6A323-2604-450D-BF7E-E9CBE3F09586}"/>
              </a:ext>
            </a:extLst>
          </p:cNvPr>
          <p:cNvSpPr>
            <a:spLocks noGrp="1"/>
          </p:cNvSpPr>
          <p:nvPr>
            <p:ph type="title"/>
          </p:nvPr>
        </p:nvSpPr>
        <p:spPr/>
        <p:txBody>
          <a:bodyPr/>
          <a:lstStyle/>
          <a:p>
            <a:r>
              <a:rPr lang="en-US" dirty="0"/>
              <a:t>Minnesota Statute 626.19 </a:t>
            </a:r>
            <a:br>
              <a:rPr lang="en-US" dirty="0"/>
            </a:br>
            <a:r>
              <a:rPr lang="en-US" dirty="0"/>
              <a:t>Reporting Requirements</a:t>
            </a:r>
          </a:p>
        </p:txBody>
      </p:sp>
      <p:sp>
        <p:nvSpPr>
          <p:cNvPr id="3" name="Content Placeholder 2">
            <a:extLst>
              <a:ext uri="{FF2B5EF4-FFF2-40B4-BE49-F238E27FC236}">
                <a16:creationId xmlns:a16="http://schemas.microsoft.com/office/drawing/2014/main" id="{647796F2-45EF-4496-BA33-77CE3843071F}"/>
              </a:ext>
            </a:extLst>
          </p:cNvPr>
          <p:cNvSpPr>
            <a:spLocks noGrp="1"/>
          </p:cNvSpPr>
          <p:nvPr>
            <p:ph idx="1"/>
          </p:nvPr>
        </p:nvSpPr>
        <p:spPr/>
        <p:txBody>
          <a:bodyPr>
            <a:normAutofit/>
          </a:bodyPr>
          <a:lstStyle/>
          <a:p>
            <a:pPr>
              <a:buFont typeface="Wingdings" panose="05000000000000000000" pitchFamily="2" charset="2"/>
              <a:buChar char="§"/>
            </a:pPr>
            <a:r>
              <a:rPr lang="en-US" sz="2800" dirty="0"/>
              <a:t>Any judge that approves or denies a warrant for the use of a SUAV most report yearly to the state court administrator</a:t>
            </a:r>
          </a:p>
          <a:p>
            <a:pPr lvl="1">
              <a:buFont typeface="Wingdings" panose="05000000000000000000" pitchFamily="2" charset="2"/>
              <a:buChar char="§"/>
            </a:pPr>
            <a:r>
              <a:rPr lang="en-US" sz="2800" dirty="0"/>
              <a:t>That a warrant was applied for, the type of warrant, whether the warrant was granted, extended, modified or denied, the offense specified in the warrant, the law enforcement agency applying for the warrant.</a:t>
            </a:r>
          </a:p>
        </p:txBody>
      </p:sp>
    </p:spTree>
    <p:extLst>
      <p:ext uri="{BB962C8B-B14F-4D97-AF65-F5344CB8AC3E}">
        <p14:creationId xmlns:p14="http://schemas.microsoft.com/office/powerpoint/2010/main" val="2846215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D1FE-3795-49AF-A452-D339ED467C89}"/>
              </a:ext>
            </a:extLst>
          </p:cNvPr>
          <p:cNvSpPr>
            <a:spLocks noGrp="1"/>
          </p:cNvSpPr>
          <p:nvPr>
            <p:ph type="title"/>
          </p:nvPr>
        </p:nvSpPr>
        <p:spPr/>
        <p:txBody>
          <a:bodyPr/>
          <a:lstStyle/>
          <a:p>
            <a:r>
              <a:rPr lang="en-US" sz="4000" dirty="0"/>
              <a:t>MN Statute Warrantless Use Exceptions</a:t>
            </a:r>
          </a:p>
        </p:txBody>
      </p:sp>
      <p:sp>
        <p:nvSpPr>
          <p:cNvPr id="3" name="Content Placeholder 2">
            <a:extLst>
              <a:ext uri="{FF2B5EF4-FFF2-40B4-BE49-F238E27FC236}">
                <a16:creationId xmlns:a16="http://schemas.microsoft.com/office/drawing/2014/main" id="{B873F57D-7E08-435A-A8AA-145C0566A053}"/>
              </a:ext>
            </a:extLst>
          </p:cNvPr>
          <p:cNvSpPr>
            <a:spLocks noGrp="1"/>
          </p:cNvSpPr>
          <p:nvPr>
            <p:ph idx="1"/>
          </p:nvPr>
        </p:nvSpPr>
        <p:spPr/>
        <p:txBody>
          <a:bodyPr>
            <a:normAutofit/>
          </a:bodyPr>
          <a:lstStyle/>
          <a:p>
            <a:pPr>
              <a:buFont typeface="Wingdings" panose="05000000000000000000" pitchFamily="2" charset="2"/>
              <a:buChar char="§"/>
            </a:pPr>
            <a:r>
              <a:rPr lang="en-US" dirty="0"/>
              <a:t>(1) during or in the aftermath of an emergency situation that involves the risk of death or bodily harm to a person;</a:t>
            </a:r>
          </a:p>
          <a:p>
            <a:pPr>
              <a:buFont typeface="Wingdings" panose="05000000000000000000" pitchFamily="2" charset="2"/>
              <a:buChar char="§"/>
            </a:pPr>
            <a:r>
              <a:rPr lang="en-US" dirty="0"/>
              <a:t>(2) over a public event where there is a heightened risk to the safety of participants or bystanders;</a:t>
            </a:r>
          </a:p>
          <a:p>
            <a:pPr>
              <a:buFont typeface="Wingdings" panose="05000000000000000000" pitchFamily="2" charset="2"/>
              <a:buChar char="§"/>
            </a:pPr>
            <a:r>
              <a:rPr lang="en-US" dirty="0"/>
              <a:t>(3) to counter the risk of a terrorist attack by a specific individual or organization if the agency determines that credible intelligence indicates a risk;</a:t>
            </a:r>
          </a:p>
          <a:p>
            <a:pPr>
              <a:buFont typeface="Wingdings" panose="05000000000000000000" pitchFamily="2" charset="2"/>
              <a:buChar char="§"/>
            </a:pPr>
            <a:r>
              <a:rPr lang="en-US" dirty="0"/>
              <a:t>(4) to prevent the loss of life and property in natural or man-made disasters and to facilitate operational planning, rescue, and recovery operations in the aftermath of these disasters;</a:t>
            </a:r>
          </a:p>
        </p:txBody>
      </p:sp>
    </p:spTree>
    <p:extLst>
      <p:ext uri="{BB962C8B-B14F-4D97-AF65-F5344CB8AC3E}">
        <p14:creationId xmlns:p14="http://schemas.microsoft.com/office/powerpoint/2010/main" val="1499552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798</TotalTime>
  <Words>1314</Words>
  <Application>Microsoft Office PowerPoint</Application>
  <PresentationFormat>Widescreen</PresentationFormat>
  <Paragraphs>97</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Bernard MT Condensed</vt:lpstr>
      <vt:lpstr>Century Gothic</vt:lpstr>
      <vt:lpstr>Wingdings</vt:lpstr>
      <vt:lpstr>Wingdings 3</vt:lpstr>
      <vt:lpstr>Ion</vt:lpstr>
      <vt:lpstr>Duluth Police Department  </vt:lpstr>
      <vt:lpstr>Drone Team  - Overview </vt:lpstr>
      <vt:lpstr>Drone Team  - Overview </vt:lpstr>
      <vt:lpstr>Drone Team  - Overview </vt:lpstr>
      <vt:lpstr>Minnesota Statute 626.19</vt:lpstr>
      <vt:lpstr>Minnesota Statute 626.19</vt:lpstr>
      <vt:lpstr>Minnesota Statute 626.19  Reporting Requirements</vt:lpstr>
      <vt:lpstr>Minnesota Statute 626.19  Reporting Requirements</vt:lpstr>
      <vt:lpstr>MN Statute Warrantless Use Exceptions</vt:lpstr>
      <vt:lpstr>MN Statute Warrantless Use Exceptions</vt:lpstr>
      <vt:lpstr>Regulations continued: </vt:lpstr>
      <vt:lpstr>Regulations continued: </vt:lpstr>
      <vt:lpstr>Potential deployments:</vt:lpstr>
      <vt:lpstr>Potential deployments:</vt:lpstr>
      <vt:lpstr>Deployment Process</vt:lpstr>
      <vt:lpstr>Deployment Process</vt:lpstr>
      <vt:lpstr>Deployment Process</vt:lpstr>
      <vt:lpstr>Overview of actual deployments: </vt:lpstr>
      <vt:lpstr>Overview of actual deployments: </vt:lpstr>
      <vt:lpstr>Overview of actual deployments: </vt:lpstr>
      <vt:lpstr>Summary: </vt:lpstr>
      <vt:lpstr>Summary: </vt:lpstr>
      <vt:lpstr>Prepared 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Duluth Police Department</dc:title>
  <dc:creator>Robert Hurst</dc:creator>
  <cp:lastModifiedBy>Jason Eikam</cp:lastModifiedBy>
  <cp:revision>38</cp:revision>
  <cp:lastPrinted>2022-09-13T06:15:20Z</cp:lastPrinted>
  <dcterms:created xsi:type="dcterms:W3CDTF">2022-09-10T14:03:50Z</dcterms:created>
  <dcterms:modified xsi:type="dcterms:W3CDTF">2022-10-26T20:34:25Z</dcterms:modified>
</cp:coreProperties>
</file>