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9"/>
  </p:notesMasterIdLst>
  <p:handoutMasterIdLst>
    <p:handoutMasterId r:id="rId70"/>
  </p:handoutMasterIdLst>
  <p:sldIdLst>
    <p:sldId id="404" r:id="rId2"/>
    <p:sldId id="370" r:id="rId3"/>
    <p:sldId id="258" r:id="rId4"/>
    <p:sldId id="342" r:id="rId5"/>
    <p:sldId id="485" r:id="rId6"/>
    <p:sldId id="487" r:id="rId7"/>
    <p:sldId id="491" r:id="rId8"/>
    <p:sldId id="299" r:id="rId9"/>
    <p:sldId id="378" r:id="rId10"/>
    <p:sldId id="488" r:id="rId11"/>
    <p:sldId id="489" r:id="rId12"/>
    <p:sldId id="486" r:id="rId13"/>
    <p:sldId id="301" r:id="rId14"/>
    <p:sldId id="405" r:id="rId15"/>
    <p:sldId id="483" r:id="rId16"/>
    <p:sldId id="302" r:id="rId17"/>
    <p:sldId id="468" r:id="rId18"/>
    <p:sldId id="432" r:id="rId19"/>
    <p:sldId id="304" r:id="rId20"/>
    <p:sldId id="484" r:id="rId21"/>
    <p:sldId id="259" r:id="rId22"/>
    <p:sldId id="260" r:id="rId23"/>
    <p:sldId id="264" r:id="rId24"/>
    <p:sldId id="265" r:id="rId25"/>
    <p:sldId id="266" r:id="rId26"/>
    <p:sldId id="267" r:id="rId27"/>
    <p:sldId id="269" r:id="rId28"/>
    <p:sldId id="270" r:id="rId29"/>
    <p:sldId id="271" r:id="rId30"/>
    <p:sldId id="272" r:id="rId31"/>
    <p:sldId id="273" r:id="rId32"/>
    <p:sldId id="274" r:id="rId33"/>
    <p:sldId id="275" r:id="rId34"/>
    <p:sldId id="277" r:id="rId35"/>
    <p:sldId id="279" r:id="rId36"/>
    <p:sldId id="393" r:id="rId37"/>
    <p:sldId id="460" r:id="rId38"/>
    <p:sldId id="306" r:id="rId39"/>
    <p:sldId id="427" r:id="rId40"/>
    <p:sldId id="470" r:id="rId41"/>
    <p:sldId id="472" r:id="rId42"/>
    <p:sldId id="473" r:id="rId43"/>
    <p:sldId id="474" r:id="rId44"/>
    <p:sldId id="475" r:id="rId45"/>
    <p:sldId id="477" r:id="rId46"/>
    <p:sldId id="478" r:id="rId47"/>
    <p:sldId id="481" r:id="rId48"/>
    <p:sldId id="426" r:id="rId49"/>
    <p:sldId id="424" r:id="rId50"/>
    <p:sldId id="425" r:id="rId51"/>
    <p:sldId id="433" r:id="rId52"/>
    <p:sldId id="490" r:id="rId53"/>
    <p:sldId id="397" r:id="rId54"/>
    <p:sldId id="399" r:id="rId55"/>
    <p:sldId id="398" r:id="rId56"/>
    <p:sldId id="318" r:id="rId57"/>
    <p:sldId id="319" r:id="rId58"/>
    <p:sldId id="324" r:id="rId59"/>
    <p:sldId id="343" r:id="rId60"/>
    <p:sldId id="322" r:id="rId61"/>
    <p:sldId id="408" r:id="rId62"/>
    <p:sldId id="466" r:id="rId63"/>
    <p:sldId id="323" r:id="rId64"/>
    <p:sldId id="325" r:id="rId65"/>
    <p:sldId id="326" r:id="rId66"/>
    <p:sldId id="330" r:id="rId67"/>
    <p:sldId id="463"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C5A"/>
    <a:srgbClr val="000000"/>
    <a:srgbClr val="C0A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7147" autoAdjust="0"/>
  </p:normalViewPr>
  <p:slideViewPr>
    <p:cSldViewPr>
      <p:cViewPr varScale="1">
        <p:scale>
          <a:sx n="100" d="100"/>
          <a:sy n="100" d="100"/>
        </p:scale>
        <p:origin x="187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772F7AA4-1B8D-46C1-A130-E4EAB5A97AB8}" type="datetimeFigureOut">
              <a:rPr lang="en-US" smtClean="0"/>
              <a:t>2/8/2024</a:t>
            </a:fld>
            <a:endParaRPr lang="en-US" dirty="0"/>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DA4C4BC9-ECDE-4DC8-ACBE-BF0812D3BBF7}" type="slidenum">
              <a:rPr lang="en-US" smtClean="0"/>
              <a:t>‹#›</a:t>
            </a:fld>
            <a:endParaRPr lang="en-US" dirty="0"/>
          </a:p>
        </p:txBody>
      </p:sp>
    </p:spTree>
    <p:extLst>
      <p:ext uri="{BB962C8B-B14F-4D97-AF65-F5344CB8AC3E}">
        <p14:creationId xmlns:p14="http://schemas.microsoft.com/office/powerpoint/2010/main" val="2191712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7621252-C1E2-4544-89B5-D538B8248EDC}" type="datetimeFigureOut">
              <a:rPr lang="en-US" smtClean="0"/>
              <a:t>2/8/2024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3C08C87C-3808-4165-9411-9C151DEAF7B9}" type="slidenum">
              <a:rPr lang="en-US" smtClean="0"/>
              <a:t>‹#›</a:t>
            </a:fld>
            <a:endParaRPr lang="en-US" dirty="0"/>
          </a:p>
        </p:txBody>
      </p:sp>
    </p:spTree>
    <p:extLst>
      <p:ext uri="{BB962C8B-B14F-4D97-AF65-F5344CB8AC3E}">
        <p14:creationId xmlns:p14="http://schemas.microsoft.com/office/powerpoint/2010/main" val="86560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C94F3-9170-4912-9734-2F76C2B2786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4494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771DC-F166-459A-AC63-6B88631B7FA9}" type="slidenum">
              <a:rPr lang="en-US" smtClean="0"/>
              <a:t>20</a:t>
            </a:fld>
            <a:endParaRPr lang="en-US" dirty="0"/>
          </a:p>
        </p:txBody>
      </p:sp>
    </p:spTree>
    <p:extLst>
      <p:ext uri="{BB962C8B-B14F-4D97-AF65-F5344CB8AC3E}">
        <p14:creationId xmlns:p14="http://schemas.microsoft.com/office/powerpoint/2010/main" val="114693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771DC-F166-459A-AC63-6B88631B7FA9}" type="slidenum">
              <a:rPr lang="en-US" smtClean="0"/>
              <a:t>21</a:t>
            </a:fld>
            <a:endParaRPr lang="en-US" dirty="0"/>
          </a:p>
        </p:txBody>
      </p:sp>
    </p:spTree>
    <p:extLst>
      <p:ext uri="{BB962C8B-B14F-4D97-AF65-F5344CB8AC3E}">
        <p14:creationId xmlns:p14="http://schemas.microsoft.com/office/powerpoint/2010/main" val="146102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BB47F7-D14A-4729-8E58-BC3B31C7756C}" type="datetime1">
              <a:rPr lang="en-US" smtClean="0">
                <a:solidFill>
                  <a:prstClr val="black">
                    <a:tint val="75000"/>
                  </a:prstClr>
                </a:solidFill>
              </a:rPr>
              <a:t>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41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1FDC8-1DF9-4CD9-81E8-448271B9FAF3}" type="datetime1">
              <a:rPr lang="en-US" smtClean="0">
                <a:solidFill>
                  <a:prstClr val="black">
                    <a:tint val="75000"/>
                  </a:prstClr>
                </a:solidFill>
              </a:rPr>
              <a:t>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170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1DA79-C533-4FE7-8360-A5D006CEF89F}" type="datetime1">
              <a:rPr lang="en-US" smtClean="0">
                <a:solidFill>
                  <a:prstClr val="black">
                    <a:tint val="75000"/>
                  </a:prstClr>
                </a:solidFill>
              </a:rPr>
              <a:t>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059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8F2A01-3F01-49FA-971C-07996A095EED}" type="datetime1">
              <a:rPr lang="en-US" smtClean="0">
                <a:solidFill>
                  <a:prstClr val="black">
                    <a:tint val="75000"/>
                  </a:prstClr>
                </a:solidFill>
              </a:rPr>
              <a:t>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7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37EA3-7A4B-4135-BC2F-65B1FEFDD218}" type="datetime1">
              <a:rPr lang="en-US" smtClean="0">
                <a:solidFill>
                  <a:prstClr val="black">
                    <a:tint val="75000"/>
                  </a:prstClr>
                </a:solidFill>
              </a:rPr>
              <a:t>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236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3B14BE-B2E5-42EB-9473-8315581BAD9A}" type="datetime1">
              <a:rPr lang="en-US" smtClean="0">
                <a:solidFill>
                  <a:prstClr val="black">
                    <a:tint val="75000"/>
                  </a:prstClr>
                </a:solidFill>
              </a:rPr>
              <a:t>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015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464A43-410E-4D50-BC1E-AF2BD3028816}" type="datetime1">
              <a:rPr lang="en-US" smtClean="0">
                <a:solidFill>
                  <a:prstClr val="black">
                    <a:tint val="75000"/>
                  </a:prstClr>
                </a:solidFill>
              </a:rPr>
              <a:t>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555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F5A72F-650A-46F1-81B4-FF7227628EDB}" type="datetime1">
              <a:rPr lang="en-US" smtClean="0">
                <a:solidFill>
                  <a:prstClr val="black">
                    <a:tint val="75000"/>
                  </a:prstClr>
                </a:solidFill>
              </a:rPr>
              <a:t>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609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942C0-607D-4175-8607-7DB4FBAC4041}" type="datetime1">
              <a:rPr lang="en-US" smtClean="0">
                <a:solidFill>
                  <a:prstClr val="black">
                    <a:tint val="75000"/>
                  </a:prstClr>
                </a:solidFill>
              </a:rPr>
              <a:t>2/8/2024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960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A91963-3449-4815-87BB-7147518D5FFA}" type="datetime1">
              <a:rPr lang="en-US" smtClean="0">
                <a:solidFill>
                  <a:prstClr val="black">
                    <a:tint val="75000"/>
                  </a:prstClr>
                </a:solidFill>
              </a:rPr>
              <a:t>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949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855BF8-29FF-45D3-81AA-2E1B5E54BFB9}" type="datetime1">
              <a:rPr lang="en-US" smtClean="0">
                <a:solidFill>
                  <a:prstClr val="black">
                    <a:tint val="75000"/>
                  </a:prstClr>
                </a:solidFill>
              </a:rPr>
              <a:t>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3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ED45C-BD22-44FC-AE51-8E5EE95B3E7D}" type="datetime1">
              <a:rPr lang="en-US" smtClean="0">
                <a:solidFill>
                  <a:prstClr val="black">
                    <a:tint val="75000"/>
                  </a:prstClr>
                </a:solidFill>
              </a:rPr>
              <a:t>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DE627-2524-423A-B021-B0E62CD1A0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97745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pmanp@stlouiscountymn.gov" TargetMode="External"/><Relationship Id="rId2" Type="http://schemas.openxmlformats.org/officeDocument/2006/relationships/hyperlink" Target="mailto:elections@stlouiscountymn.gov" TargetMode="External"/><Relationship Id="rId1" Type="http://schemas.openxmlformats.org/officeDocument/2006/relationships/slideLayout" Target="../slideLayouts/slideLayout2.xml"/><Relationship Id="rId6" Type="http://schemas.openxmlformats.org/officeDocument/2006/relationships/hyperlink" Target="mailto:rubena@stlouiscountymn.gov" TargetMode="External"/><Relationship Id="rId5" Type="http://schemas.openxmlformats.org/officeDocument/2006/relationships/hyperlink" Target="mailto:Poucher@stlouiscountymn.gov" TargetMode="External"/><Relationship Id="rId4" Type="http://schemas.openxmlformats.org/officeDocument/2006/relationships/hyperlink" Target="mailto:blevinsj@stlouiscountymn.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hyperlink" Target="http://www.sos.state.mn.u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os.state.mn.us/election-administration-campaigns/election-administration/election-guide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1200"/>
            <a:ext cx="7772400" cy="1120775"/>
          </a:xfrm>
        </p:spPr>
        <p:txBody>
          <a:bodyPr>
            <a:normAutofit fontScale="90000"/>
          </a:bodyPr>
          <a:lstStyle/>
          <a:p>
            <a:r>
              <a:rPr lang="en-US" b="1" dirty="0">
                <a:solidFill>
                  <a:srgbClr val="244C5A"/>
                </a:solidFill>
                <a:latin typeface="Book Antiqua" panose="02040602050305030304" pitchFamily="18" charset="0"/>
              </a:rPr>
              <a:t>Head Election Judge Training – 2024</a:t>
            </a:r>
            <a:endParaRPr lang="en-US" dirty="0"/>
          </a:p>
        </p:txBody>
      </p:sp>
      <p:sp>
        <p:nvSpPr>
          <p:cNvPr id="4" name="Subtitle 3"/>
          <p:cNvSpPr>
            <a:spLocks noGrp="1"/>
          </p:cNvSpPr>
          <p:nvPr>
            <p:ph type="subTitle" idx="1"/>
          </p:nvPr>
        </p:nvSpPr>
        <p:spPr>
          <a:xfrm>
            <a:off x="1295400" y="1958975"/>
            <a:ext cx="6781800" cy="1470025"/>
          </a:xfrm>
        </p:spPr>
        <p:txBody>
          <a:bodyPr/>
          <a:lstStyle/>
          <a:p>
            <a:r>
              <a:rPr lang="en-US" sz="2400" dirty="0"/>
              <a:t>St. Louis County Auditor’s Office</a:t>
            </a:r>
          </a:p>
          <a:p>
            <a:r>
              <a:rPr lang="en-US" sz="2400" dirty="0"/>
              <a:t>100 North 5</a:t>
            </a:r>
            <a:r>
              <a:rPr lang="en-US" sz="2400" baseline="30000" dirty="0"/>
              <a:t>th</a:t>
            </a:r>
            <a:r>
              <a:rPr lang="en-US" sz="2400" dirty="0"/>
              <a:t> Avenue West, Room 214</a:t>
            </a:r>
          </a:p>
          <a:p>
            <a:r>
              <a:rPr lang="en-US" sz="2400" dirty="0"/>
              <a:t>Duluth, MN  55802</a:t>
            </a:r>
          </a:p>
          <a:p>
            <a:endParaRPr lang="en-US" dirty="0"/>
          </a:p>
          <a:p>
            <a:endParaRPr lang="en-US" dirty="0"/>
          </a:p>
        </p:txBody>
      </p:sp>
      <p:sp>
        <p:nvSpPr>
          <p:cNvPr id="3" name="TextBox 2">
            <a:extLst>
              <a:ext uri="{FF2B5EF4-FFF2-40B4-BE49-F238E27FC236}">
                <a16:creationId xmlns:a16="http://schemas.microsoft.com/office/drawing/2014/main" id="{2DD690EC-A548-4247-B071-9C3CB2801E23}"/>
              </a:ext>
            </a:extLst>
          </p:cNvPr>
          <p:cNvSpPr txBox="1"/>
          <p:nvPr/>
        </p:nvSpPr>
        <p:spPr>
          <a:xfrm>
            <a:off x="1828800" y="3571240"/>
            <a:ext cx="5295900" cy="338554"/>
          </a:xfrm>
          <a:prstGeom prst="rect">
            <a:avLst/>
          </a:prstGeom>
          <a:noFill/>
        </p:spPr>
        <p:txBody>
          <a:bodyPr wrap="square" rtlCol="0">
            <a:spAutoFit/>
          </a:bodyPr>
          <a:lstStyle/>
          <a:p>
            <a:r>
              <a:rPr lang="en-US" sz="1600" dirty="0">
                <a:latin typeface="Book Antiqua" panose="02040602050305030304" pitchFamily="18" charset="0"/>
              </a:rPr>
              <a:t>NANCY J. NILSEN, COUNTY AUDITOR-TREASURER</a:t>
            </a:r>
          </a:p>
        </p:txBody>
      </p:sp>
    </p:spTree>
    <p:extLst>
      <p:ext uri="{BB962C8B-B14F-4D97-AF65-F5344CB8AC3E}">
        <p14:creationId xmlns:p14="http://schemas.microsoft.com/office/powerpoint/2010/main" val="140431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1"/>
            <a:ext cx="8229600" cy="4495796"/>
          </a:xfrm>
        </p:spPr>
        <p:txBody>
          <a:bodyPr>
            <a:normAutofit/>
          </a:bodyPr>
          <a:lstStyle/>
          <a:p>
            <a:pPr marL="457200" marR="0" lvl="0" indent="-457200" algn="l" defTabSz="914400" rtl="0" eaLnBrk="1" fontAlgn="auto" latinLnBrk="0" hangingPunct="1">
              <a:lnSpc>
                <a:spcPct val="100000"/>
              </a:lnSpc>
              <a:spcBef>
                <a:spcPts val="1200"/>
              </a:spcBef>
              <a:spcAft>
                <a:spcPts val="0"/>
              </a:spcAft>
              <a:buClrTx/>
              <a:buSzTx/>
              <a:buFont typeface="+mj-lt"/>
              <a:buAutoNum type="arabicPeriod" startAt="3"/>
              <a:tabLst/>
              <a:defRPr/>
            </a:pPr>
            <a:r>
              <a:rPr kumimoji="0" lang="en-US" sz="2600" b="0" i="0" u="none" strike="noStrike" kern="1200" cap="none" spc="0" normalizeH="0" baseline="0" noProof="0" dirty="0">
                <a:ln>
                  <a:noFill/>
                </a:ln>
                <a:effectLst/>
                <a:uLnTx/>
                <a:uFillTx/>
                <a:latin typeface="Open Sans" charset="0"/>
                <a:ea typeface="Open Sans" charset="0"/>
                <a:cs typeface="Open Sans" charset="0"/>
              </a:rPr>
              <a:t>Prominently display the Voter’s Bill of Rights.</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startAt="3"/>
              <a:tabLst/>
              <a:defRPr/>
            </a:pPr>
            <a:r>
              <a:rPr kumimoji="0" lang="en-US" sz="2600" b="0" i="0" u="none" strike="noStrike" kern="1200" cap="none" spc="0" normalizeH="0" baseline="0" noProof="0" dirty="0">
                <a:ln>
                  <a:noFill/>
                </a:ln>
                <a:effectLst/>
                <a:uLnTx/>
                <a:uFillTx/>
                <a:latin typeface="Open Sans" charset="0"/>
                <a:ea typeface="Open Sans" charset="0"/>
                <a:cs typeface="Open Sans" charset="0"/>
              </a:rPr>
              <a:t>If voters must walk through the building to enter the voting location, put up signs pointing the way. If the exit is different from the entrance, clearly label the exit. </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startAt="3"/>
              <a:tabLst/>
              <a:defRPr/>
            </a:pPr>
            <a:r>
              <a:rPr kumimoji="0" lang="en-US" sz="2600" b="0" i="0" u="none" strike="noStrike" kern="1200" cap="none" spc="0" normalizeH="0" baseline="0" noProof="0" dirty="0">
                <a:ln>
                  <a:noFill/>
                </a:ln>
                <a:effectLst/>
                <a:uLnTx/>
                <a:uFillTx/>
                <a:latin typeface="Open Sans" charset="0"/>
                <a:ea typeface="Open Sans" charset="0"/>
                <a:cs typeface="Open Sans" charset="0"/>
              </a:rPr>
              <a:t>Ensure parking spots for disabled voters are marked and available.</a:t>
            </a:r>
          </a:p>
          <a:p>
            <a:pPr>
              <a:buFont typeface="Wingdings" panose="05000000000000000000" pitchFamily="2" charset="2"/>
              <a:buChar char="Ø"/>
            </a:pPr>
            <a:endParaRPr lang="en-US" sz="3600" dirty="0">
              <a:solidFill>
                <a:srgbClr val="0070C0"/>
              </a:solidFill>
            </a:endParaRPr>
          </a:p>
        </p:txBody>
      </p:sp>
      <p:sp>
        <p:nvSpPr>
          <p:cNvPr id="2" name="Title 1"/>
          <p:cNvSpPr>
            <a:spLocks noGrp="1"/>
          </p:cNvSpPr>
          <p:nvPr>
            <p:ph type="title"/>
          </p:nvPr>
        </p:nvSpPr>
        <p:spPr>
          <a:xfrm>
            <a:off x="685800" y="533399"/>
            <a:ext cx="8229600" cy="640673"/>
          </a:xfrm>
        </p:spPr>
        <p:txBody>
          <a:bodyPr>
            <a:normAutofit fontScale="90000"/>
          </a:bodyPr>
          <a:lstStyle/>
          <a:p>
            <a:r>
              <a:rPr lang="en-US" sz="4400" b="1" dirty="0">
                <a:solidFill>
                  <a:srgbClr val="244C5A"/>
                </a:solidFill>
                <a:latin typeface="Book Antiqua" panose="02040602050305030304" pitchFamily="18" charset="0"/>
              </a:rPr>
              <a:t>Opening the Polling Place</a:t>
            </a:r>
            <a:endParaRPr lang="en-US" dirty="0"/>
          </a:p>
        </p:txBody>
      </p:sp>
      <p:cxnSp>
        <p:nvCxnSpPr>
          <p:cNvPr id="4" name="Straight Connector 3">
            <a:extLst>
              <a:ext uri="{FF2B5EF4-FFF2-40B4-BE49-F238E27FC236}">
                <a16:creationId xmlns:a16="http://schemas.microsoft.com/office/drawing/2014/main" id="{CE2F2647-B677-4259-8734-40783A7FA9D8}"/>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2850876-D9A5-568F-BADF-0EFB7BAD9F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DE627-2524-423A-B021-B0E62CD1A0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771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1"/>
            <a:ext cx="8229600" cy="4495796"/>
          </a:xfrm>
        </p:spPr>
        <p:txBody>
          <a:bodyPr>
            <a:normAutofit fontScale="92500"/>
          </a:bodyPr>
          <a:lstStyle/>
          <a:p>
            <a:pPr marL="514350" marR="0" lvl="0" indent="-514350" algn="l" defTabSz="914400" rtl="0" eaLnBrk="1" fontAlgn="auto" latinLnBrk="0" hangingPunct="1">
              <a:lnSpc>
                <a:spcPct val="100000"/>
              </a:lnSpc>
              <a:spcBef>
                <a:spcPts val="1200"/>
              </a:spcBef>
              <a:spcAft>
                <a:spcPts val="0"/>
              </a:spcAft>
              <a:buClrTx/>
              <a:buSzTx/>
              <a:buFont typeface="+mj-lt"/>
              <a:buAutoNum type="arabicPeriod" startAt="6"/>
              <a:tabLst/>
              <a:defRPr/>
            </a:pPr>
            <a:r>
              <a:rPr kumimoji="0" lang="en-US" sz="2600" b="0" i="0" u="none" strike="noStrike" kern="1200" cap="none" spc="0" normalizeH="0" baseline="0" noProof="0" dirty="0">
                <a:ln>
                  <a:noFill/>
                </a:ln>
                <a:effectLst/>
                <a:uLnTx/>
                <a:uFillTx/>
                <a:latin typeface="Open Sans" charset="0"/>
                <a:ea typeface="Open Sans" charset="0"/>
                <a:cs typeface="Open Sans" charset="0"/>
              </a:rPr>
              <a:t>Mark the entrance that voters with disabilities can use; if it is not the main door, post easily visible signs pointing the way to the accessible entrance. </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startAt="6"/>
              <a:tabLst/>
              <a:defRPr/>
            </a:pPr>
            <a:r>
              <a:rPr kumimoji="0" lang="en-US" sz="2600" b="0" i="0" u="none" strike="noStrike" kern="1200" cap="none" spc="0" normalizeH="0" baseline="0" noProof="0" dirty="0">
                <a:ln>
                  <a:noFill/>
                </a:ln>
                <a:effectLst/>
                <a:uLnTx/>
                <a:uFillTx/>
                <a:latin typeface="Open Sans" charset="0"/>
                <a:ea typeface="Open Sans" charset="0"/>
                <a:cs typeface="Open Sans" charset="0"/>
              </a:rPr>
              <a:t>If it is necessary for voters with disabilities to take a different route, to avoid stairs for instance, post signs for that accessible route.</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startAt="6"/>
              <a:tabLst/>
              <a:defRPr/>
            </a:pPr>
            <a:r>
              <a:rPr kumimoji="0" lang="en-US" sz="2600" b="0" i="0" u="none" strike="noStrike" kern="1200" cap="none" spc="0" normalizeH="0" baseline="0" noProof="0" dirty="0">
                <a:ln>
                  <a:noFill/>
                </a:ln>
                <a:effectLst/>
                <a:uLnTx/>
                <a:uFillTx/>
                <a:latin typeface="Open Sans" charset="0"/>
                <a:ea typeface="Open Sans" charset="0"/>
                <a:cs typeface="Open Sans" charset="0"/>
              </a:rPr>
              <a:t>Place a United State flag at the entrance of the polling place.</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7:00 a.m., announce that the polls are open.</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startAt="6"/>
              <a:tabLst/>
              <a:defRPr/>
            </a:pPr>
            <a:endParaRPr kumimoji="0" lang="en-US" sz="2600" b="0" i="0" u="none" strike="noStrike" kern="1200" cap="none" spc="0" normalizeH="0" baseline="0" noProof="0" dirty="0">
              <a:ln>
                <a:noFill/>
              </a:ln>
              <a:effectLst/>
              <a:uLnTx/>
              <a:uFillTx/>
              <a:latin typeface="Open Sans" charset="0"/>
              <a:ea typeface="Open Sans" charset="0"/>
              <a:cs typeface="Open Sans" charset="0"/>
            </a:endParaRPr>
          </a:p>
          <a:p>
            <a:pPr>
              <a:buFont typeface="Wingdings" panose="05000000000000000000" pitchFamily="2" charset="2"/>
              <a:buChar char="Ø"/>
            </a:pPr>
            <a:endParaRPr lang="en-US" sz="3600" dirty="0">
              <a:solidFill>
                <a:srgbClr val="0070C0"/>
              </a:solidFill>
            </a:endParaRPr>
          </a:p>
        </p:txBody>
      </p:sp>
      <p:sp>
        <p:nvSpPr>
          <p:cNvPr id="2" name="Title 1"/>
          <p:cNvSpPr>
            <a:spLocks noGrp="1"/>
          </p:cNvSpPr>
          <p:nvPr>
            <p:ph type="title"/>
          </p:nvPr>
        </p:nvSpPr>
        <p:spPr>
          <a:xfrm>
            <a:off x="685800" y="533399"/>
            <a:ext cx="8229600" cy="640673"/>
          </a:xfrm>
        </p:spPr>
        <p:txBody>
          <a:bodyPr>
            <a:normAutofit fontScale="90000"/>
          </a:bodyPr>
          <a:lstStyle/>
          <a:p>
            <a:r>
              <a:rPr lang="en-US" sz="4400" b="1" dirty="0">
                <a:solidFill>
                  <a:srgbClr val="244C5A"/>
                </a:solidFill>
                <a:latin typeface="Book Antiqua" panose="02040602050305030304" pitchFamily="18" charset="0"/>
              </a:rPr>
              <a:t>Opening the Polling Place</a:t>
            </a:r>
            <a:endParaRPr lang="en-US" dirty="0"/>
          </a:p>
        </p:txBody>
      </p:sp>
      <p:cxnSp>
        <p:nvCxnSpPr>
          <p:cNvPr id="4" name="Straight Connector 3">
            <a:extLst>
              <a:ext uri="{FF2B5EF4-FFF2-40B4-BE49-F238E27FC236}">
                <a16:creationId xmlns:a16="http://schemas.microsoft.com/office/drawing/2014/main" id="{CE2F2647-B677-4259-8734-40783A7FA9D8}"/>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2850876-D9A5-568F-BADF-0EFB7BAD9F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DE627-2524-423A-B021-B0E62CD1A0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513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1"/>
            <a:ext cx="8229600" cy="4495796"/>
          </a:xfrm>
        </p:spPr>
        <p:txBody>
          <a:bodyPr>
            <a:normAutofit/>
          </a:bodyPr>
          <a:lstStyle/>
          <a:p>
            <a:pPr>
              <a:buFont typeface="Wingdings" panose="05000000000000000000" pitchFamily="2" charset="2"/>
              <a:buChar char="Ø"/>
            </a:pPr>
            <a:r>
              <a:rPr lang="en-US" sz="3600" dirty="0">
                <a:solidFill>
                  <a:srgbClr val="0070C0"/>
                </a:solidFill>
              </a:rPr>
              <a:t>Keep an incident log of any problems, voter complaints or other odd situations that may occur. </a:t>
            </a:r>
          </a:p>
          <a:p>
            <a:pPr>
              <a:buFont typeface="Wingdings" panose="05000000000000000000" pitchFamily="2" charset="2"/>
              <a:buChar char="Ø"/>
            </a:pPr>
            <a:r>
              <a:rPr lang="en-US" sz="3600" dirty="0"/>
              <a:t>Campaign signs are not allowed within 100 ft. of polling place, </a:t>
            </a:r>
            <a:r>
              <a:rPr lang="en-US" sz="3600" dirty="0">
                <a:solidFill>
                  <a:srgbClr val="0070C0"/>
                </a:solidFill>
              </a:rPr>
              <a:t>unless</a:t>
            </a:r>
            <a:r>
              <a:rPr lang="en-US" sz="3600" dirty="0"/>
              <a:t> they are on private property.</a:t>
            </a:r>
          </a:p>
          <a:p>
            <a:pPr>
              <a:buFont typeface="Wingdings" panose="05000000000000000000" pitchFamily="2" charset="2"/>
              <a:buChar char="Ø"/>
            </a:pPr>
            <a:endParaRPr lang="en-US" sz="3600" dirty="0">
              <a:solidFill>
                <a:srgbClr val="0070C0"/>
              </a:solidFill>
            </a:endParaRPr>
          </a:p>
        </p:txBody>
      </p:sp>
      <p:sp>
        <p:nvSpPr>
          <p:cNvPr id="2" name="Title 1"/>
          <p:cNvSpPr>
            <a:spLocks noGrp="1"/>
          </p:cNvSpPr>
          <p:nvPr>
            <p:ph type="title"/>
          </p:nvPr>
        </p:nvSpPr>
        <p:spPr>
          <a:xfrm>
            <a:off x="685800" y="533399"/>
            <a:ext cx="8229600" cy="640673"/>
          </a:xfrm>
        </p:spPr>
        <p:txBody>
          <a:bodyPr>
            <a:normAutofit fontScale="90000"/>
          </a:bodyPr>
          <a:lstStyle/>
          <a:p>
            <a:r>
              <a:rPr lang="en-US" sz="4400" b="1" dirty="0">
                <a:solidFill>
                  <a:srgbClr val="244C5A"/>
                </a:solidFill>
                <a:latin typeface="Book Antiqua" panose="02040602050305030304" pitchFamily="18" charset="0"/>
              </a:rPr>
              <a:t>Polling Place Reminders</a:t>
            </a:r>
            <a:endParaRPr lang="en-US" dirty="0"/>
          </a:p>
        </p:txBody>
      </p:sp>
      <p:cxnSp>
        <p:nvCxnSpPr>
          <p:cNvPr id="4" name="Straight Connector 3">
            <a:extLst>
              <a:ext uri="{FF2B5EF4-FFF2-40B4-BE49-F238E27FC236}">
                <a16:creationId xmlns:a16="http://schemas.microsoft.com/office/drawing/2014/main" id="{CE2F2647-B677-4259-8734-40783A7FA9D8}"/>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2850876-D9A5-568F-BADF-0EFB7BAD9F95}"/>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4168246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t>ID badges are required to be worn by election judges/clerks in the polling place. </a:t>
            </a:r>
          </a:p>
          <a:p>
            <a:pPr lvl="1">
              <a:buFont typeface="Arial" panose="020B0604020202020204" pitchFamily="34" charset="0"/>
              <a:buChar char="•"/>
            </a:pPr>
            <a:r>
              <a:rPr lang="en-US" dirty="0"/>
              <a:t>Can be a sticker or something more formal. </a:t>
            </a:r>
          </a:p>
          <a:p>
            <a:pPr lvl="1">
              <a:buFont typeface="Arial" panose="020B0604020202020204" pitchFamily="34" charset="0"/>
              <a:buChar char="•"/>
            </a:pPr>
            <a:r>
              <a:rPr lang="en-US" dirty="0"/>
              <a:t>NO PARTY AFFILIATION on the badge.</a:t>
            </a:r>
          </a:p>
          <a:p>
            <a:pPr>
              <a:buFont typeface="Wingdings" panose="05000000000000000000" pitchFamily="2" charset="2"/>
              <a:buChar char="Ø"/>
            </a:pPr>
            <a:r>
              <a:rPr lang="en-US" dirty="0"/>
              <a:t>Exit Pollsters </a:t>
            </a:r>
          </a:p>
          <a:p>
            <a:pPr lvl="1">
              <a:buFont typeface="Arial" panose="020B0604020202020204" pitchFamily="34" charset="0"/>
              <a:buChar char="•"/>
            </a:pPr>
            <a:r>
              <a:rPr lang="en-US" dirty="0"/>
              <a:t>May only ask exiting voters to complete an anonymous survey less than 100 feet from the polling place.</a:t>
            </a:r>
          </a:p>
          <a:p>
            <a:pPr lvl="1">
              <a:buFont typeface="Arial" panose="020B0604020202020204" pitchFamily="34" charset="0"/>
              <a:buChar char="•"/>
            </a:pPr>
            <a:r>
              <a:rPr lang="en-US" dirty="0"/>
              <a:t>No restrictions if they are more than 100 feet from the polling location.</a:t>
            </a:r>
          </a:p>
          <a:p>
            <a:endParaRPr lang="en-US" dirty="0"/>
          </a:p>
        </p:txBody>
      </p:sp>
      <p:sp>
        <p:nvSpPr>
          <p:cNvPr id="2" name="Title 1"/>
          <p:cNvSpPr>
            <a:spLocks noGrp="1"/>
          </p:cNvSpPr>
          <p:nvPr>
            <p:ph type="title"/>
          </p:nvPr>
        </p:nvSpPr>
        <p:spPr/>
        <p:txBody>
          <a:bodyPr>
            <a:normAutofit/>
          </a:bodyPr>
          <a:lstStyle/>
          <a:p>
            <a:r>
              <a:rPr lang="en-US" sz="4400" b="1" dirty="0">
                <a:solidFill>
                  <a:srgbClr val="244C5A"/>
                </a:solidFill>
                <a:latin typeface="Book Antiqua" panose="02040602050305030304" pitchFamily="18" charset="0"/>
              </a:rPr>
              <a:t>Polling Place Reminders</a:t>
            </a:r>
            <a:endParaRPr lang="en-US" dirty="0"/>
          </a:p>
        </p:txBody>
      </p:sp>
      <p:cxnSp>
        <p:nvCxnSpPr>
          <p:cNvPr id="4" name="Straight Connector 3">
            <a:extLst>
              <a:ext uri="{FF2B5EF4-FFF2-40B4-BE49-F238E27FC236}">
                <a16:creationId xmlns:a16="http://schemas.microsoft.com/office/drawing/2014/main" id="{8DD843F8-6C97-415B-ADF9-DE697B6228B9}"/>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68B9957-A7E2-7F49-845A-DE1BC2042D6C}"/>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16879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Judges should periodically check voting areas for literature and other campaign materials.</a:t>
            </a:r>
          </a:p>
          <a:p>
            <a:pPr lvl="1">
              <a:buFont typeface="Arial" panose="020B0604020202020204" pitchFamily="34" charset="0"/>
              <a:buChar char="•"/>
            </a:pPr>
            <a:r>
              <a:rPr lang="en-US" dirty="0"/>
              <a:t>Dispose of any campaign materials that are found and log on the incident log. </a:t>
            </a:r>
          </a:p>
          <a:p>
            <a:pPr lvl="1">
              <a:buFont typeface="Arial" panose="020B0604020202020204" pitchFamily="34" charset="0"/>
              <a:buChar char="•"/>
            </a:pPr>
            <a:endParaRPr lang="en-US" dirty="0"/>
          </a:p>
        </p:txBody>
      </p:sp>
      <p:sp>
        <p:nvSpPr>
          <p:cNvPr id="2" name="Title 1"/>
          <p:cNvSpPr>
            <a:spLocks noGrp="1"/>
          </p:cNvSpPr>
          <p:nvPr>
            <p:ph type="title"/>
          </p:nvPr>
        </p:nvSpPr>
        <p:spPr/>
        <p:txBody>
          <a:bodyPr>
            <a:normAutofit/>
          </a:bodyPr>
          <a:lstStyle/>
          <a:p>
            <a:r>
              <a:rPr lang="en-US" sz="3600" b="1" dirty="0">
                <a:solidFill>
                  <a:srgbClr val="244C5A"/>
                </a:solidFill>
                <a:latin typeface="Book Antiqua" panose="02040602050305030304" pitchFamily="18" charset="0"/>
              </a:rPr>
              <a:t>Polling Place Reminders</a:t>
            </a:r>
            <a:endParaRPr lang="en-US" sz="3600" dirty="0"/>
          </a:p>
        </p:txBody>
      </p:sp>
      <p:cxnSp>
        <p:nvCxnSpPr>
          <p:cNvPr id="4" name="Straight Connector 3">
            <a:extLst>
              <a:ext uri="{FF2B5EF4-FFF2-40B4-BE49-F238E27FC236}">
                <a16:creationId xmlns:a16="http://schemas.microsoft.com/office/drawing/2014/main" id="{7FEEB051-7500-415F-8137-BF68B95917E6}"/>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7985CD5-872F-A191-5E67-FFB5DDC8CFFF}"/>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50198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3726"/>
            <a:ext cx="8229600" cy="4183673"/>
          </a:xfrm>
        </p:spPr>
        <p:txBody>
          <a:bodyPr>
            <a:normAutofit fontScale="92500" lnSpcReduction="20000"/>
          </a:bodyPr>
          <a:lstStyle/>
          <a:p>
            <a:pPr>
              <a:buFont typeface="Wingdings" panose="05000000000000000000" pitchFamily="2" charset="2"/>
              <a:buChar char="Ø"/>
            </a:pPr>
            <a:r>
              <a:rPr lang="en-US" sz="3400" dirty="0"/>
              <a:t>Challengers are allowed in the polling place. </a:t>
            </a:r>
          </a:p>
          <a:p>
            <a:pPr lvl="1">
              <a:buFont typeface="Arial" panose="020B0604020202020204" pitchFamily="34" charset="0"/>
              <a:buChar char="•"/>
            </a:pPr>
            <a:r>
              <a:rPr lang="en-US" sz="3100" dirty="0"/>
              <a:t>Challengers must be MN residents and make all challenges in writing. </a:t>
            </a:r>
          </a:p>
          <a:p>
            <a:pPr lvl="1">
              <a:buFont typeface="Arial" panose="020B0604020202020204" pitchFamily="34" charset="0"/>
              <a:buChar char="•"/>
            </a:pPr>
            <a:r>
              <a:rPr lang="en-US" sz="3100" dirty="0"/>
              <a:t>If partisan, need credentials from party.(204C.12) Reminder: Challengers are not there to oversee or criticize election judges. </a:t>
            </a:r>
          </a:p>
          <a:p>
            <a:pPr lvl="1">
              <a:buFont typeface="Arial" panose="020B0604020202020204" pitchFamily="34" charset="0"/>
              <a:buChar char="•"/>
            </a:pPr>
            <a:r>
              <a:rPr lang="en-US" sz="3100" dirty="0"/>
              <a:t>Their role is to challenge a voter’s eligibility to vote in that precinct, based on their personal knowledge.</a:t>
            </a:r>
          </a:p>
          <a:p>
            <a:pPr lvl="1">
              <a:buFont typeface="Arial" panose="020B0604020202020204" pitchFamily="34" charset="0"/>
              <a:buChar char="•"/>
            </a:pPr>
            <a:r>
              <a:rPr lang="en-US" sz="3100" dirty="0"/>
              <a:t>Should be documented on the Incident log.</a:t>
            </a:r>
          </a:p>
        </p:txBody>
      </p:sp>
      <p:sp>
        <p:nvSpPr>
          <p:cNvPr id="2" name="Title 1"/>
          <p:cNvSpPr>
            <a:spLocks noGrp="1"/>
          </p:cNvSpPr>
          <p:nvPr>
            <p:ph type="title"/>
          </p:nvPr>
        </p:nvSpPr>
        <p:spPr>
          <a:xfrm>
            <a:off x="685800" y="533399"/>
            <a:ext cx="8229600" cy="640673"/>
          </a:xfrm>
        </p:spPr>
        <p:txBody>
          <a:bodyPr>
            <a:normAutofit fontScale="90000"/>
          </a:bodyPr>
          <a:lstStyle/>
          <a:p>
            <a:r>
              <a:rPr lang="en-US" sz="4400" b="1" dirty="0">
                <a:solidFill>
                  <a:srgbClr val="244C5A"/>
                </a:solidFill>
                <a:latin typeface="Book Antiqua" panose="02040602050305030304" pitchFamily="18" charset="0"/>
              </a:rPr>
              <a:t>Polling Place - Reminders</a:t>
            </a:r>
            <a:endParaRPr lang="en-US" dirty="0"/>
          </a:p>
        </p:txBody>
      </p:sp>
      <p:cxnSp>
        <p:nvCxnSpPr>
          <p:cNvPr id="4" name="Straight Connector 3">
            <a:extLst>
              <a:ext uri="{FF2B5EF4-FFF2-40B4-BE49-F238E27FC236}">
                <a16:creationId xmlns:a16="http://schemas.microsoft.com/office/drawing/2014/main" id="{CE2F2647-B677-4259-8734-40783A7FA9D8}"/>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2D45D38E-881B-E59D-C99B-8DD71AD9C305}"/>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96872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News media may enter a polling place with proper credentials or written permission from the local election official.</a:t>
            </a:r>
          </a:p>
          <a:p>
            <a:pPr>
              <a:buFont typeface="Wingdings" panose="05000000000000000000" pitchFamily="2" charset="2"/>
              <a:buChar char="Ø"/>
            </a:pPr>
            <a:r>
              <a:rPr lang="en-US" dirty="0"/>
              <a:t>If media does not have the proper credentials, we can ask them to leave the polling location to retrieve their credentials. </a:t>
            </a:r>
          </a:p>
          <a:p>
            <a:pPr>
              <a:buFont typeface="Wingdings" panose="05000000000000000000" pitchFamily="2" charset="2"/>
              <a:buChar char="Ø"/>
            </a:pPr>
            <a:r>
              <a:rPr lang="en-US" dirty="0"/>
              <a:t>General guidelines:</a:t>
            </a:r>
          </a:p>
          <a:p>
            <a:pPr lvl="1">
              <a:buFont typeface="Arial" panose="020B0604020202020204" pitchFamily="34" charset="0"/>
              <a:buChar char="•"/>
            </a:pPr>
            <a:r>
              <a:rPr lang="en-US" dirty="0"/>
              <a:t>Must stay 6 feet away from the voters.</a:t>
            </a:r>
          </a:p>
          <a:p>
            <a:pPr lvl="1">
              <a:buFont typeface="Arial" panose="020B0604020202020204" pitchFamily="34" charset="0"/>
              <a:buChar char="•"/>
            </a:pPr>
            <a:r>
              <a:rPr lang="en-US" dirty="0"/>
              <a:t>Cannot interfere with voting.</a:t>
            </a:r>
          </a:p>
          <a:p>
            <a:pPr lvl="1">
              <a:buFont typeface="Arial" panose="020B0604020202020204" pitchFamily="34" charset="0"/>
              <a:buChar char="•"/>
            </a:pPr>
            <a:r>
              <a:rPr lang="en-US" dirty="0"/>
              <a:t>Cannot make a list of who is voting.</a:t>
            </a:r>
          </a:p>
          <a:p>
            <a:pPr lvl="1">
              <a:buFont typeface="Arial" panose="020B0604020202020204" pitchFamily="34" charset="0"/>
              <a:buChar char="•"/>
            </a:pPr>
            <a:r>
              <a:rPr lang="en-US" dirty="0"/>
              <a:t>There is no specific time limit.</a:t>
            </a:r>
          </a:p>
          <a:p>
            <a:pPr lvl="1"/>
            <a:endParaRPr lang="en-US" dirty="0"/>
          </a:p>
          <a:p>
            <a:endParaRPr lang="en-US" dirty="0"/>
          </a:p>
        </p:txBody>
      </p:sp>
      <p:sp>
        <p:nvSpPr>
          <p:cNvPr id="2" name="Title 1"/>
          <p:cNvSpPr>
            <a:spLocks noGrp="1"/>
          </p:cNvSpPr>
          <p:nvPr>
            <p:ph type="title"/>
          </p:nvPr>
        </p:nvSpPr>
        <p:spPr/>
        <p:txBody>
          <a:bodyPr>
            <a:normAutofit/>
          </a:bodyPr>
          <a:lstStyle/>
          <a:p>
            <a:r>
              <a:rPr lang="en-US" b="1" dirty="0">
                <a:solidFill>
                  <a:srgbClr val="244C5A"/>
                </a:solidFill>
                <a:latin typeface="Book Antiqua" panose="02040602050305030304" pitchFamily="18" charset="0"/>
              </a:rPr>
              <a:t>Polling Place - Reminders</a:t>
            </a:r>
            <a:endParaRPr lang="en-US" dirty="0"/>
          </a:p>
        </p:txBody>
      </p:sp>
      <p:cxnSp>
        <p:nvCxnSpPr>
          <p:cNvPr id="4" name="Straight Connector 3">
            <a:extLst>
              <a:ext uri="{FF2B5EF4-FFF2-40B4-BE49-F238E27FC236}">
                <a16:creationId xmlns:a16="http://schemas.microsoft.com/office/drawing/2014/main" id="{DD8F0AF9-E045-4FB0-91C7-514336471679}"/>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DBD3780-BA9E-6D3F-BBE0-86C5E1A883A7}"/>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65237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Ø"/>
            </a:pPr>
            <a:r>
              <a:rPr lang="en-US" dirty="0"/>
              <a:t>Equipment, ballots, and election materials sticks should be secured and access limited to elections staff.</a:t>
            </a:r>
          </a:p>
          <a:p>
            <a:pPr>
              <a:buFont typeface="Wingdings" panose="05000000000000000000" pitchFamily="2" charset="2"/>
              <a:buChar char="Ø"/>
            </a:pPr>
            <a:r>
              <a:rPr lang="en-US" dirty="0"/>
              <a:t>No one except an election official or and individual who is waiting to register or vote or an individual who is conducting exit polling shall stand within 100 feet of the building in which a polling place is located. </a:t>
            </a:r>
            <a:r>
              <a:rPr lang="en-US" dirty="0">
                <a:solidFill>
                  <a:srgbClr val="0070C0"/>
                </a:solidFill>
              </a:rPr>
              <a:t>(M.S. 204C.06)</a:t>
            </a:r>
          </a:p>
          <a:p>
            <a:pPr>
              <a:buFont typeface="Wingdings" panose="05000000000000000000" pitchFamily="2" charset="2"/>
              <a:buChar char="Ø"/>
            </a:pPr>
            <a:r>
              <a:rPr lang="en-US" dirty="0"/>
              <a:t>Head Judge must grant access to law enforcement. </a:t>
            </a:r>
          </a:p>
          <a:p>
            <a:pPr lvl="1">
              <a:buFont typeface="Arial" panose="020B0604020202020204" pitchFamily="34" charset="0"/>
              <a:buChar char="•"/>
            </a:pPr>
            <a:r>
              <a:rPr lang="en-US" dirty="0"/>
              <a:t>People refusing to leave a polling location.</a:t>
            </a:r>
          </a:p>
          <a:p>
            <a:pPr lvl="1">
              <a:buFont typeface="Arial" panose="020B0604020202020204" pitchFamily="34" charset="0"/>
              <a:buChar char="•"/>
            </a:pPr>
            <a:r>
              <a:rPr lang="en-US" dirty="0"/>
              <a:t>People harassing election judges.</a:t>
            </a:r>
          </a:p>
          <a:p>
            <a:pPr lvl="1">
              <a:buFont typeface="Arial" panose="020B0604020202020204" pitchFamily="34" charset="0"/>
              <a:buChar char="•"/>
            </a:pPr>
            <a:r>
              <a:rPr lang="en-US" dirty="0"/>
              <a:t>Physical threats.</a:t>
            </a:r>
          </a:p>
          <a:p>
            <a:pPr lvl="1">
              <a:buFont typeface="Arial" panose="020B0604020202020204" pitchFamily="34" charset="0"/>
              <a:buChar char="•"/>
            </a:pPr>
            <a:r>
              <a:rPr lang="en-US" dirty="0"/>
              <a:t>Unplugging or tampering with election equipment.</a:t>
            </a:r>
          </a:p>
          <a:p>
            <a:pPr lvl="1">
              <a:buFont typeface="Arial" panose="020B0604020202020204" pitchFamily="34" charset="0"/>
              <a:buChar char="•"/>
            </a:pPr>
            <a:r>
              <a:rPr lang="en-US" dirty="0"/>
              <a:t>Tampering with election documents.</a:t>
            </a:r>
          </a:p>
          <a:p>
            <a:pPr>
              <a:buFont typeface="Wingdings" panose="05000000000000000000" pitchFamily="2" charset="2"/>
              <a:buChar char="Ø"/>
            </a:pPr>
            <a:endParaRPr lang="en-US" dirty="0">
              <a:solidFill>
                <a:srgbClr val="0070C0"/>
              </a:solidFill>
            </a:endParaRPr>
          </a:p>
          <a:p>
            <a:pPr lvl="1">
              <a:buFont typeface="Wingdings" panose="05000000000000000000" pitchFamily="2" charset="2"/>
              <a:buChar char="Ø"/>
            </a:pPr>
            <a:endParaRPr lang="en-US" dirty="0">
              <a:solidFill>
                <a:srgbClr val="0070C0"/>
              </a:solidFill>
            </a:endParaRPr>
          </a:p>
        </p:txBody>
      </p:sp>
      <p:sp>
        <p:nvSpPr>
          <p:cNvPr id="2" name="Title 1"/>
          <p:cNvSpPr>
            <a:spLocks noGrp="1"/>
          </p:cNvSpPr>
          <p:nvPr>
            <p:ph type="title"/>
          </p:nvPr>
        </p:nvSpPr>
        <p:spPr/>
        <p:txBody>
          <a:bodyPr>
            <a:normAutofit/>
          </a:bodyPr>
          <a:lstStyle/>
          <a:p>
            <a:r>
              <a:rPr lang="en-US" sz="3600" b="1" dirty="0">
                <a:solidFill>
                  <a:srgbClr val="244C5A"/>
                </a:solidFill>
                <a:latin typeface="Book Antiqua" panose="02040602050305030304" pitchFamily="18" charset="0"/>
              </a:rPr>
              <a:t>General Security Practices</a:t>
            </a:r>
            <a:endParaRPr lang="en-US" sz="3600" dirty="0"/>
          </a:p>
        </p:txBody>
      </p:sp>
      <p:cxnSp>
        <p:nvCxnSpPr>
          <p:cNvPr id="4" name="Straight Connector 3">
            <a:extLst>
              <a:ext uri="{FF2B5EF4-FFF2-40B4-BE49-F238E27FC236}">
                <a16:creationId xmlns:a16="http://schemas.microsoft.com/office/drawing/2014/main" id="{7FEEB051-7500-415F-8137-BF68B95917E6}"/>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BE6BE56-843C-1E6E-FE33-B7356DDBBF3C}"/>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454537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6"/>
            <a:ext cx="8229600" cy="3954476"/>
          </a:xfrm>
        </p:spPr>
        <p:txBody>
          <a:bodyPr>
            <a:normAutofit fontScale="92500"/>
          </a:bodyPr>
          <a:lstStyle/>
          <a:p>
            <a:pPr>
              <a:buFont typeface="Wingdings" panose="05000000000000000000" pitchFamily="2" charset="2"/>
              <a:buChar char="Ø"/>
            </a:pPr>
            <a:r>
              <a:rPr lang="en-US" dirty="0"/>
              <a:t>Election Judges must be administered and sign the oath before assuming the duties of the office.</a:t>
            </a:r>
          </a:p>
          <a:p>
            <a:pPr>
              <a:buFont typeface="Wingdings" panose="05000000000000000000" pitchFamily="2" charset="2"/>
              <a:buChar char="Ø"/>
            </a:pPr>
            <a:r>
              <a:rPr lang="en-US" dirty="0"/>
              <a:t>If there is no individual present who is authorized to administer oaths, the election judges may administer the oath to each other.</a:t>
            </a:r>
          </a:p>
          <a:p>
            <a:pPr>
              <a:buFont typeface="Wingdings" panose="05000000000000000000" pitchFamily="2" charset="2"/>
              <a:buChar char="Ø"/>
            </a:pPr>
            <a:r>
              <a:rPr lang="en-US" dirty="0"/>
              <a:t>Oath shall be attached to the summary statement of the election returns of that precinct.</a:t>
            </a:r>
          </a:p>
        </p:txBody>
      </p:sp>
      <p:sp>
        <p:nvSpPr>
          <p:cNvPr id="2" name="Title 1"/>
          <p:cNvSpPr>
            <a:spLocks noGrp="1"/>
          </p:cNvSpPr>
          <p:nvPr>
            <p:ph type="title"/>
          </p:nvPr>
        </p:nvSpPr>
        <p:spPr/>
        <p:txBody>
          <a:bodyPr>
            <a:normAutofit/>
          </a:bodyPr>
          <a:lstStyle/>
          <a:p>
            <a:r>
              <a:rPr lang="en-US" sz="4000" b="1" dirty="0">
                <a:solidFill>
                  <a:srgbClr val="244C5A"/>
                </a:solidFill>
                <a:latin typeface="Book Antiqua" panose="02040602050305030304" pitchFamily="18" charset="0"/>
              </a:rPr>
              <a:t>Election Judge – Oath</a:t>
            </a:r>
            <a:endParaRPr lang="en-US" sz="40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48EAD6-4AF7-4546-8435-A96841919CA8}"/>
              </a:ext>
            </a:extLst>
          </p:cNvPr>
          <p:cNvSpPr txBox="1"/>
          <p:nvPr/>
        </p:nvSpPr>
        <p:spPr>
          <a:xfrm>
            <a:off x="6705600" y="5597571"/>
            <a:ext cx="1638300" cy="369332"/>
          </a:xfrm>
          <a:prstGeom prst="rect">
            <a:avLst/>
          </a:prstGeom>
          <a:noFill/>
        </p:spPr>
        <p:txBody>
          <a:bodyPr wrap="square">
            <a:spAutoFit/>
          </a:bodyPr>
          <a:lstStyle/>
          <a:p>
            <a:r>
              <a:rPr lang="en-US" dirty="0">
                <a:solidFill>
                  <a:srgbClr val="0070C0"/>
                </a:solidFill>
              </a:rPr>
              <a:t>(M.S. 204B.24)</a:t>
            </a:r>
          </a:p>
        </p:txBody>
      </p:sp>
      <p:sp>
        <p:nvSpPr>
          <p:cNvPr id="7" name="Slide Number Placeholder 6">
            <a:extLst>
              <a:ext uri="{FF2B5EF4-FFF2-40B4-BE49-F238E27FC236}">
                <a16:creationId xmlns:a16="http://schemas.microsoft.com/office/drawing/2014/main" id="{6F0C6CD5-BE9C-1325-82D5-96D42A6C0957}"/>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99924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4"/>
            <a:ext cx="8229600" cy="4419597"/>
          </a:xfrm>
        </p:spPr>
        <p:txBody>
          <a:bodyPr>
            <a:normAutofit/>
          </a:bodyPr>
          <a:lstStyle/>
          <a:p>
            <a:pPr>
              <a:buFont typeface="Wingdings" panose="05000000000000000000" pitchFamily="2" charset="2"/>
              <a:buChar char="Ø"/>
            </a:pPr>
            <a:r>
              <a:rPr lang="en-US" dirty="0"/>
              <a:t>Federal Election law requires all  polling places to be equipped with assistive voting devices (</a:t>
            </a:r>
            <a:r>
              <a:rPr lang="en-US" dirty="0" err="1"/>
              <a:t>OmniBallots</a:t>
            </a:r>
            <a:r>
              <a:rPr lang="en-US" dirty="0"/>
              <a:t>).  </a:t>
            </a:r>
          </a:p>
          <a:p>
            <a:pPr lvl="1">
              <a:buFont typeface="Arial" panose="020B0604020202020204" pitchFamily="34" charset="0"/>
              <a:buChar char="•"/>
            </a:pPr>
            <a:r>
              <a:rPr lang="en-US" dirty="0" err="1"/>
              <a:t>OmniBallot</a:t>
            </a:r>
            <a:r>
              <a:rPr lang="en-US" dirty="0"/>
              <a:t> machines assist the voter in marking the ballot, they do not tabulate ballots.</a:t>
            </a:r>
          </a:p>
          <a:p>
            <a:pPr lvl="1">
              <a:buFont typeface="Arial" panose="020B0604020202020204" pitchFamily="34" charset="0"/>
              <a:buChar char="•"/>
            </a:pPr>
            <a:r>
              <a:rPr lang="en-US" dirty="0"/>
              <a:t>Must be accessible and available for public use.</a:t>
            </a:r>
          </a:p>
          <a:p>
            <a:endParaRPr lang="en-US" dirty="0"/>
          </a:p>
        </p:txBody>
      </p:sp>
      <p:sp>
        <p:nvSpPr>
          <p:cNvPr id="2" name="Title 1"/>
          <p:cNvSpPr>
            <a:spLocks noGrp="1"/>
          </p:cNvSpPr>
          <p:nvPr>
            <p:ph type="title"/>
          </p:nvPr>
        </p:nvSpPr>
        <p:spPr>
          <a:xfrm>
            <a:off x="457200" y="609600"/>
            <a:ext cx="8229600" cy="769913"/>
          </a:xfrm>
        </p:spPr>
        <p:txBody>
          <a:bodyPr>
            <a:normAutofit/>
          </a:bodyPr>
          <a:lstStyle/>
          <a:p>
            <a:r>
              <a:rPr lang="en-US" sz="3200" b="1" dirty="0">
                <a:solidFill>
                  <a:srgbClr val="244C5A"/>
                </a:solidFill>
                <a:latin typeface="Book Antiqua" panose="02040602050305030304" pitchFamily="18" charset="0"/>
              </a:rPr>
              <a:t>Voting Systems – Assisted Voting Devices</a:t>
            </a:r>
            <a:endParaRPr lang="en-US" sz="3200" dirty="0"/>
          </a:p>
        </p:txBody>
      </p:sp>
      <p:cxnSp>
        <p:nvCxnSpPr>
          <p:cNvPr id="4" name="Straight Connector 3">
            <a:extLst>
              <a:ext uri="{FF2B5EF4-FFF2-40B4-BE49-F238E27FC236}">
                <a16:creationId xmlns:a16="http://schemas.microsoft.com/office/drawing/2014/main" id="{3EA7F8BC-8019-48E2-837D-83AFC89FC947}"/>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64FDDD9-ACA9-14FE-735D-551F5F1D8123}"/>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8906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5683"/>
            <a:ext cx="8229600" cy="4198917"/>
          </a:xfrm>
        </p:spPr>
        <p:txBody>
          <a:bodyPr>
            <a:normAutofit fontScale="77500" lnSpcReduction="20000"/>
          </a:bodyPr>
          <a:lstStyle/>
          <a:p>
            <a:pPr lvl="1">
              <a:buFont typeface="Wingdings" panose="05000000000000000000" pitchFamily="2" charset="2"/>
              <a:buChar char="Ø"/>
            </a:pPr>
            <a:r>
              <a:rPr lang="en-US" dirty="0"/>
              <a:t>Elections Division</a:t>
            </a:r>
          </a:p>
          <a:p>
            <a:pPr lvl="2"/>
            <a:r>
              <a:rPr lang="en-US" dirty="0"/>
              <a:t>Email: </a:t>
            </a:r>
            <a:r>
              <a:rPr lang="en-US" dirty="0">
                <a:hlinkClick r:id="rId2"/>
              </a:rPr>
              <a:t>elections@stlouiscountymn.gov</a:t>
            </a:r>
            <a:endParaRPr lang="en-US" dirty="0"/>
          </a:p>
          <a:p>
            <a:pPr lvl="2"/>
            <a:r>
              <a:rPr lang="en-US" dirty="0"/>
              <a:t>Phone: (218) 726-2385 or Fax: (218) 725-5060</a:t>
            </a:r>
          </a:p>
          <a:p>
            <a:pPr lvl="1">
              <a:buFont typeface="Wingdings" panose="05000000000000000000" pitchFamily="2" charset="2"/>
              <a:buChar char="Ø"/>
            </a:pPr>
            <a:r>
              <a:rPr lang="en-US" dirty="0"/>
              <a:t>Phil Chapman, Deputy Auditor/Elections Supervisor</a:t>
            </a:r>
          </a:p>
          <a:p>
            <a:pPr lvl="2"/>
            <a:r>
              <a:rPr lang="en-US" dirty="0"/>
              <a:t>Email: </a:t>
            </a:r>
            <a:r>
              <a:rPr lang="en-US" dirty="0">
                <a:hlinkClick r:id="rId3"/>
              </a:rPr>
              <a:t>chapmanp@stlouiscountymn.gov</a:t>
            </a:r>
            <a:endParaRPr lang="en-US" dirty="0"/>
          </a:p>
          <a:p>
            <a:pPr lvl="2"/>
            <a:r>
              <a:rPr lang="en-US" dirty="0"/>
              <a:t>Phone: (218) 726-2445</a:t>
            </a:r>
          </a:p>
          <a:p>
            <a:pPr lvl="1">
              <a:buFont typeface="Wingdings" panose="05000000000000000000" pitchFamily="2" charset="2"/>
              <a:buChar char="Ø"/>
            </a:pPr>
            <a:r>
              <a:rPr lang="en-US" dirty="0"/>
              <a:t>Jon Blevins, Information Specialist III</a:t>
            </a:r>
          </a:p>
          <a:p>
            <a:pPr lvl="2"/>
            <a:r>
              <a:rPr lang="en-US" dirty="0"/>
              <a:t>Email: </a:t>
            </a:r>
            <a:r>
              <a:rPr lang="en-US" dirty="0">
                <a:hlinkClick r:id="rId4"/>
              </a:rPr>
              <a:t>blevinsj@stlouiscountymn.gov</a:t>
            </a:r>
            <a:endParaRPr lang="en-US" dirty="0"/>
          </a:p>
          <a:p>
            <a:pPr lvl="1">
              <a:buFont typeface="Wingdings" panose="05000000000000000000" pitchFamily="2" charset="2"/>
              <a:buChar char="Ø"/>
            </a:pPr>
            <a:r>
              <a:rPr lang="en-US" dirty="0"/>
              <a:t>JoDee Poucher, Information Specialist III</a:t>
            </a:r>
          </a:p>
          <a:p>
            <a:pPr lvl="2"/>
            <a:r>
              <a:rPr lang="en-US" dirty="0"/>
              <a:t>Email: </a:t>
            </a:r>
            <a:r>
              <a:rPr lang="en-US" dirty="0">
                <a:hlinkClick r:id="rId5"/>
              </a:rPr>
              <a:t>Poucher@stlouiscountymn.gov</a:t>
            </a:r>
            <a:endParaRPr lang="en-US" dirty="0"/>
          </a:p>
          <a:p>
            <a:pPr lvl="1">
              <a:buFont typeface="Wingdings" panose="05000000000000000000" pitchFamily="2" charset="2"/>
              <a:buChar char="Ø"/>
            </a:pPr>
            <a:r>
              <a:rPr lang="en-US" dirty="0"/>
              <a:t>Gerhard Von Rabenau, Information Specialist II</a:t>
            </a:r>
          </a:p>
          <a:p>
            <a:pPr lvl="2"/>
            <a:r>
              <a:rPr lang="en-US" dirty="0"/>
              <a:t>Email: </a:t>
            </a:r>
            <a:r>
              <a:rPr lang="en-US" dirty="0">
                <a:hlinkClick r:id="rId6"/>
              </a:rPr>
              <a:t>nelsonm4@stlouiscountymn.gov</a:t>
            </a:r>
            <a:endParaRPr lang="en-US" dirty="0"/>
          </a:p>
          <a:p>
            <a:pPr marL="667512" lvl="2" indent="0">
              <a:buNone/>
            </a:pPr>
            <a:r>
              <a:rPr lang="en-US" dirty="0"/>
              <a:t> </a:t>
            </a:r>
          </a:p>
        </p:txBody>
      </p:sp>
      <p:sp>
        <p:nvSpPr>
          <p:cNvPr id="2" name="Title 1"/>
          <p:cNvSpPr>
            <a:spLocks noGrp="1"/>
          </p:cNvSpPr>
          <p:nvPr>
            <p:ph type="title"/>
          </p:nvPr>
        </p:nvSpPr>
        <p:spPr/>
        <p:txBody>
          <a:bodyPr/>
          <a:lstStyle/>
          <a:p>
            <a:r>
              <a:rPr lang="en-US" b="1" dirty="0">
                <a:solidFill>
                  <a:srgbClr val="244C5A"/>
                </a:solidFill>
                <a:latin typeface="Book Antiqua" panose="02040602050305030304" pitchFamily="18" charset="0"/>
              </a:rPr>
              <a:t>Election Contacts</a:t>
            </a:r>
            <a:endParaRPr lang="en-US" dirty="0"/>
          </a:p>
        </p:txBody>
      </p:sp>
      <p:cxnSp>
        <p:nvCxnSpPr>
          <p:cNvPr id="4" name="Straight Connector 3">
            <a:extLst>
              <a:ext uri="{FF2B5EF4-FFF2-40B4-BE49-F238E27FC236}">
                <a16:creationId xmlns:a16="http://schemas.microsoft.com/office/drawing/2014/main" id="{7ADE365E-7B84-41E9-B310-8182BB6DDF2A}"/>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ACD20F2-3E69-405D-A8CD-6462E2B4DD08}"/>
              </a:ext>
            </a:extLst>
          </p:cNvPr>
          <p:cNvSpPr txBox="1"/>
          <p:nvPr/>
        </p:nvSpPr>
        <p:spPr>
          <a:xfrm>
            <a:off x="876300" y="1448932"/>
            <a:ext cx="7467600" cy="523220"/>
          </a:xfrm>
          <a:prstGeom prst="rect">
            <a:avLst/>
          </a:prstGeom>
          <a:noFill/>
        </p:spPr>
        <p:txBody>
          <a:bodyPr wrap="square" rtlCol="0">
            <a:spAutoFit/>
          </a:bodyPr>
          <a:lstStyle/>
          <a:p>
            <a:r>
              <a:rPr lang="en-US" sz="2800" dirty="0"/>
              <a:t>Nancy J. Nilsen, St. Louis County Auditor-Treasurer </a:t>
            </a:r>
          </a:p>
        </p:txBody>
      </p:sp>
      <p:sp>
        <p:nvSpPr>
          <p:cNvPr id="7" name="Slide Number Placeholder 6">
            <a:extLst>
              <a:ext uri="{FF2B5EF4-FFF2-40B4-BE49-F238E27FC236}">
                <a16:creationId xmlns:a16="http://schemas.microsoft.com/office/drawing/2014/main" id="{6D8765B4-49C0-985E-F4AB-95E8AD7FC272}"/>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54805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61CA6D-305D-BC1A-04BF-E285E6DD1740}"/>
              </a:ext>
            </a:extLst>
          </p:cNvPr>
          <p:cNvSpPr txBox="1">
            <a:spLocks/>
          </p:cNvSpPr>
          <p:nvPr/>
        </p:nvSpPr>
        <p:spPr>
          <a:xfrm>
            <a:off x="457200" y="457200"/>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
        <p:nvSpPr>
          <p:cNvPr id="6" name="Content Placeholder 5">
            <a:extLst>
              <a:ext uri="{FF2B5EF4-FFF2-40B4-BE49-F238E27FC236}">
                <a16:creationId xmlns:a16="http://schemas.microsoft.com/office/drawing/2014/main" id="{67876C39-BE0B-E543-CC70-5AB7AF9549E6}"/>
              </a:ext>
            </a:extLst>
          </p:cNvPr>
          <p:cNvSpPr>
            <a:spLocks noGrp="1"/>
          </p:cNvSpPr>
          <p:nvPr>
            <p:ph idx="1"/>
          </p:nvPr>
        </p:nvSpPr>
        <p:spPr/>
        <p:txBody>
          <a:bodyPr>
            <a:normAutofit fontScale="92500" lnSpcReduction="20000"/>
          </a:bodyPr>
          <a:lstStyle/>
          <a:p>
            <a:r>
              <a:rPr lang="en-US" dirty="0"/>
              <a:t>The preliminary and public accuracy tests will be completed by St. Louis County for </a:t>
            </a:r>
            <a:r>
              <a:rPr lang="en-US" b="1" u="sng" dirty="0">
                <a:solidFill>
                  <a:srgbClr val="FF0000"/>
                </a:solidFill>
              </a:rPr>
              <a:t>Unorganized Townships </a:t>
            </a:r>
            <a:r>
              <a:rPr lang="en-US" dirty="0"/>
              <a:t>prior to the delivery of the DS200 machine.  </a:t>
            </a:r>
          </a:p>
          <a:p>
            <a:pPr lvl="1"/>
            <a:r>
              <a:rPr lang="en-US" i="1" dirty="0">
                <a:solidFill>
                  <a:srgbClr val="0070C0"/>
                </a:solidFill>
              </a:rPr>
              <a:t>Preliminary and public accuracy tests for all other precincts are conducted by the township or city clerk.</a:t>
            </a:r>
          </a:p>
          <a:p>
            <a:r>
              <a:rPr lang="en-US" dirty="0"/>
              <a:t>A blue seal will be placed where the results thumb drive is inserted into the tabulator.</a:t>
            </a:r>
          </a:p>
          <a:p>
            <a:pPr lvl="1"/>
            <a:r>
              <a:rPr lang="en-US" dirty="0"/>
              <a:t>Verify that the seal is intact</a:t>
            </a:r>
          </a:p>
          <a:p>
            <a:pPr lvl="1"/>
            <a:r>
              <a:rPr lang="en-US" dirty="0"/>
              <a:t>If not, contact the Auditor’s Office or your jurisdictions clerk ASAP</a:t>
            </a:r>
          </a:p>
        </p:txBody>
      </p:sp>
    </p:spTree>
    <p:extLst>
      <p:ext uri="{BB962C8B-B14F-4D97-AF65-F5344CB8AC3E}">
        <p14:creationId xmlns:p14="http://schemas.microsoft.com/office/powerpoint/2010/main" val="259968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71D244-587D-A5DC-7E97-F055E72EB8E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168370" y="2600325"/>
            <a:ext cx="3733800" cy="2800350"/>
          </a:xfrm>
        </p:spPr>
      </p:pic>
      <p:pic>
        <p:nvPicPr>
          <p:cNvPr id="7" name="Picture 6">
            <a:extLst>
              <a:ext uri="{FF2B5EF4-FFF2-40B4-BE49-F238E27FC236}">
                <a16:creationId xmlns:a16="http://schemas.microsoft.com/office/drawing/2014/main" id="{2CCB0335-26BA-650C-E08D-C9E73792F3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57675" y="2600325"/>
            <a:ext cx="3733800" cy="2800350"/>
          </a:xfrm>
          <a:prstGeom prst="rect">
            <a:avLst/>
          </a:prstGeom>
        </p:spPr>
      </p:pic>
      <p:sp>
        <p:nvSpPr>
          <p:cNvPr id="5" name="Title 1">
            <a:extLst>
              <a:ext uri="{FF2B5EF4-FFF2-40B4-BE49-F238E27FC236}">
                <a16:creationId xmlns:a16="http://schemas.microsoft.com/office/drawing/2014/main" id="{E861CA6D-305D-BC1A-04BF-E285E6DD1740}"/>
              </a:ext>
            </a:extLst>
          </p:cNvPr>
          <p:cNvSpPr txBox="1">
            <a:spLocks/>
          </p:cNvSpPr>
          <p:nvPr/>
        </p:nvSpPr>
        <p:spPr>
          <a:xfrm>
            <a:off x="457200" y="457200"/>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
        <p:nvSpPr>
          <p:cNvPr id="3" name="Title 2">
            <a:extLst>
              <a:ext uri="{FF2B5EF4-FFF2-40B4-BE49-F238E27FC236}">
                <a16:creationId xmlns:a16="http://schemas.microsoft.com/office/drawing/2014/main" id="{58452D86-279E-E45C-FE08-48A9A05BCF89}"/>
              </a:ext>
            </a:extLst>
          </p:cNvPr>
          <p:cNvSpPr>
            <a:spLocks noGrp="1"/>
          </p:cNvSpPr>
          <p:nvPr>
            <p:ph type="title"/>
          </p:nvPr>
        </p:nvSpPr>
        <p:spPr>
          <a:xfrm>
            <a:off x="447040" y="1379516"/>
            <a:ext cx="8229600" cy="699622"/>
          </a:xfrm>
        </p:spPr>
        <p:txBody>
          <a:bodyPr>
            <a:normAutofit fontScale="90000"/>
          </a:bodyPr>
          <a:lstStyle/>
          <a:p>
            <a:r>
              <a:rPr lang="en-US" dirty="0"/>
              <a:t>1. Plug it in</a:t>
            </a:r>
          </a:p>
        </p:txBody>
      </p:sp>
    </p:spTree>
    <p:extLst>
      <p:ext uri="{BB962C8B-B14F-4D97-AF65-F5344CB8AC3E}">
        <p14:creationId xmlns:p14="http://schemas.microsoft.com/office/powerpoint/2010/main" val="1377400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9B8FE-613F-5A6D-3B1D-0E2A6EE4CB4F}"/>
              </a:ext>
            </a:extLst>
          </p:cNvPr>
          <p:cNvSpPr>
            <a:spLocks noGrp="1"/>
          </p:cNvSpPr>
          <p:nvPr>
            <p:ph type="title"/>
          </p:nvPr>
        </p:nvSpPr>
        <p:spPr>
          <a:xfrm>
            <a:off x="621621" y="1114850"/>
            <a:ext cx="7554461" cy="731100"/>
          </a:xfrm>
        </p:spPr>
        <p:txBody>
          <a:bodyPr>
            <a:normAutofit fontScale="90000"/>
          </a:bodyPr>
          <a:lstStyle/>
          <a:p>
            <a:pPr algn="ctr"/>
            <a:r>
              <a:rPr lang="en-US" dirty="0"/>
              <a:t>2. Power it on</a:t>
            </a:r>
          </a:p>
        </p:txBody>
      </p:sp>
      <p:pic>
        <p:nvPicPr>
          <p:cNvPr id="7" name="Picture 6">
            <a:extLst>
              <a:ext uri="{FF2B5EF4-FFF2-40B4-BE49-F238E27FC236}">
                <a16:creationId xmlns:a16="http://schemas.microsoft.com/office/drawing/2014/main" id="{8510F290-4E3A-8D14-D5D8-CF0152C53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039" y="2450325"/>
            <a:ext cx="3305268" cy="2478951"/>
          </a:xfrm>
          <a:prstGeom prst="rect">
            <a:avLst/>
          </a:prstGeom>
        </p:spPr>
      </p:pic>
      <p:pic>
        <p:nvPicPr>
          <p:cNvPr id="11" name="Picture 10">
            <a:extLst>
              <a:ext uri="{FF2B5EF4-FFF2-40B4-BE49-F238E27FC236}">
                <a16:creationId xmlns:a16="http://schemas.microsoft.com/office/drawing/2014/main" id="{DA2DA2B8-5AE7-BE9E-D08E-67E23633E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16710" y="2600325"/>
            <a:ext cx="3733800" cy="2800350"/>
          </a:xfrm>
          <a:prstGeom prst="rect">
            <a:avLst/>
          </a:prstGeom>
        </p:spPr>
      </p:pic>
      <p:pic>
        <p:nvPicPr>
          <p:cNvPr id="15" name="Content Placeholder 14">
            <a:extLst>
              <a:ext uri="{FF2B5EF4-FFF2-40B4-BE49-F238E27FC236}">
                <a16:creationId xmlns:a16="http://schemas.microsoft.com/office/drawing/2014/main" id="{C2E102F4-6819-56A4-8FA5-23443BCA6FD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5400000">
            <a:off x="5394827" y="2905126"/>
            <a:ext cx="3733802" cy="2800351"/>
          </a:xfrm>
        </p:spPr>
      </p:pic>
      <p:sp>
        <p:nvSpPr>
          <p:cNvPr id="6" name="Title 1">
            <a:extLst>
              <a:ext uri="{FF2B5EF4-FFF2-40B4-BE49-F238E27FC236}">
                <a16:creationId xmlns:a16="http://schemas.microsoft.com/office/drawing/2014/main" id="{9E57EF46-DD55-41CF-C06C-7B32F6C705BC}"/>
              </a:ext>
            </a:extLst>
          </p:cNvPr>
          <p:cNvSpPr txBox="1">
            <a:spLocks/>
          </p:cNvSpPr>
          <p:nvPr/>
        </p:nvSpPr>
        <p:spPr>
          <a:xfrm>
            <a:off x="432302" y="279892"/>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1969739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DA4EA8-EBF4-2A19-6328-13FE06CC65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11769" y="2162374"/>
            <a:ext cx="2668587" cy="2001440"/>
          </a:xfrm>
        </p:spPr>
      </p:pic>
      <p:sp>
        <p:nvSpPr>
          <p:cNvPr id="3" name="Title 2">
            <a:extLst>
              <a:ext uri="{FF2B5EF4-FFF2-40B4-BE49-F238E27FC236}">
                <a16:creationId xmlns:a16="http://schemas.microsoft.com/office/drawing/2014/main" id="{12A619DF-FC78-12CB-7A31-1EA5E5333BAD}"/>
              </a:ext>
            </a:extLst>
          </p:cNvPr>
          <p:cNvSpPr>
            <a:spLocks noGrp="1"/>
          </p:cNvSpPr>
          <p:nvPr>
            <p:ph type="title"/>
          </p:nvPr>
        </p:nvSpPr>
        <p:spPr>
          <a:xfrm>
            <a:off x="2223244" y="1208554"/>
            <a:ext cx="6768356" cy="1143000"/>
          </a:xfrm>
        </p:spPr>
        <p:txBody>
          <a:bodyPr>
            <a:normAutofit/>
          </a:bodyPr>
          <a:lstStyle/>
          <a:p>
            <a:r>
              <a:rPr lang="en-US" dirty="0"/>
              <a:t>2. Enter password; wait…</a:t>
            </a:r>
          </a:p>
        </p:txBody>
      </p:sp>
      <p:pic>
        <p:nvPicPr>
          <p:cNvPr id="7" name="Picture 6">
            <a:extLst>
              <a:ext uri="{FF2B5EF4-FFF2-40B4-BE49-F238E27FC236}">
                <a16:creationId xmlns:a16="http://schemas.microsoft.com/office/drawing/2014/main" id="{D39F84FF-F5FB-E3CD-8FA4-5AB7D872D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89671" y="2611657"/>
            <a:ext cx="2668589" cy="2001442"/>
          </a:xfrm>
          <a:prstGeom prst="rect">
            <a:avLst/>
          </a:prstGeom>
        </p:spPr>
      </p:pic>
      <p:pic>
        <p:nvPicPr>
          <p:cNvPr id="9" name="Picture 8">
            <a:extLst>
              <a:ext uri="{FF2B5EF4-FFF2-40B4-BE49-F238E27FC236}">
                <a16:creationId xmlns:a16="http://schemas.microsoft.com/office/drawing/2014/main" id="{A860AF63-742C-D7B1-2D7E-3DA29E34F1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03565" y="3001706"/>
            <a:ext cx="2677644" cy="2008233"/>
          </a:xfrm>
          <a:prstGeom prst="rect">
            <a:avLst/>
          </a:prstGeom>
        </p:spPr>
      </p:pic>
      <p:pic>
        <p:nvPicPr>
          <p:cNvPr id="11" name="Picture 10">
            <a:extLst>
              <a:ext uri="{FF2B5EF4-FFF2-40B4-BE49-F238E27FC236}">
                <a16:creationId xmlns:a16="http://schemas.microsoft.com/office/drawing/2014/main" id="{BDE83158-171B-7ED0-3849-1701C4362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37337" y="3306506"/>
            <a:ext cx="2677645" cy="2008234"/>
          </a:xfrm>
          <a:prstGeom prst="rect">
            <a:avLst/>
          </a:prstGeom>
        </p:spPr>
      </p:pic>
      <p:sp>
        <p:nvSpPr>
          <p:cNvPr id="8" name="Title 1">
            <a:extLst>
              <a:ext uri="{FF2B5EF4-FFF2-40B4-BE49-F238E27FC236}">
                <a16:creationId xmlns:a16="http://schemas.microsoft.com/office/drawing/2014/main" id="{AB27C410-37AC-09A7-3472-82A9F938D1C2}"/>
              </a:ext>
            </a:extLst>
          </p:cNvPr>
          <p:cNvSpPr txBox="1">
            <a:spLocks/>
          </p:cNvSpPr>
          <p:nvPr/>
        </p:nvSpPr>
        <p:spPr>
          <a:xfrm>
            <a:off x="457200" y="457200"/>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4027039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D30E7E-0FBD-F19C-2967-343A20816980}"/>
              </a:ext>
            </a:extLst>
          </p:cNvPr>
          <p:cNvSpPr>
            <a:spLocks noGrp="1"/>
          </p:cNvSpPr>
          <p:nvPr>
            <p:ph type="title"/>
          </p:nvPr>
        </p:nvSpPr>
        <p:spPr>
          <a:xfrm>
            <a:off x="685800" y="1066800"/>
            <a:ext cx="8001000" cy="569330"/>
          </a:xfrm>
        </p:spPr>
        <p:txBody>
          <a:bodyPr>
            <a:normAutofit fontScale="90000"/>
          </a:bodyPr>
          <a:lstStyle/>
          <a:p>
            <a:r>
              <a:rPr lang="en-US" dirty="0"/>
              <a:t>3. Open Polls!</a:t>
            </a:r>
          </a:p>
        </p:txBody>
      </p:sp>
      <p:pic>
        <p:nvPicPr>
          <p:cNvPr id="13" name="Content Placeholder 12">
            <a:extLst>
              <a:ext uri="{FF2B5EF4-FFF2-40B4-BE49-F238E27FC236}">
                <a16:creationId xmlns:a16="http://schemas.microsoft.com/office/drawing/2014/main" id="{A44C7EF6-7077-D8A3-E7E0-7C4EB8B13D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74393" y="2699147"/>
            <a:ext cx="3914775" cy="2936081"/>
          </a:xfrm>
        </p:spPr>
      </p:pic>
      <p:pic>
        <p:nvPicPr>
          <p:cNvPr id="15" name="Picture 14">
            <a:extLst>
              <a:ext uri="{FF2B5EF4-FFF2-40B4-BE49-F238E27FC236}">
                <a16:creationId xmlns:a16="http://schemas.microsoft.com/office/drawing/2014/main" id="{7DF894BB-29F6-5364-262A-57D7E6FE2B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54834" y="2678826"/>
            <a:ext cx="3914776" cy="2936082"/>
          </a:xfrm>
          <a:prstGeom prst="rect">
            <a:avLst/>
          </a:prstGeom>
        </p:spPr>
      </p:pic>
      <p:sp>
        <p:nvSpPr>
          <p:cNvPr id="16" name="TextBox 15">
            <a:extLst>
              <a:ext uri="{FF2B5EF4-FFF2-40B4-BE49-F238E27FC236}">
                <a16:creationId xmlns:a16="http://schemas.microsoft.com/office/drawing/2014/main" id="{5A10FE8F-A354-B357-54B9-71E4AA30D24B}"/>
              </a:ext>
            </a:extLst>
          </p:cNvPr>
          <p:cNvSpPr txBox="1"/>
          <p:nvPr/>
        </p:nvSpPr>
        <p:spPr>
          <a:xfrm>
            <a:off x="2143918" y="1636130"/>
            <a:ext cx="6248401" cy="369332"/>
          </a:xfrm>
          <a:prstGeom prst="rect">
            <a:avLst/>
          </a:prstGeom>
          <a:noFill/>
        </p:spPr>
        <p:txBody>
          <a:bodyPr wrap="square" rtlCol="0">
            <a:spAutoFit/>
          </a:bodyPr>
          <a:lstStyle/>
          <a:p>
            <a:r>
              <a:rPr lang="en-US" dirty="0"/>
              <a:t>Confirm that the election is correct!</a:t>
            </a:r>
          </a:p>
        </p:txBody>
      </p:sp>
      <p:cxnSp>
        <p:nvCxnSpPr>
          <p:cNvPr id="18" name="Straight Arrow Connector 17">
            <a:extLst>
              <a:ext uri="{FF2B5EF4-FFF2-40B4-BE49-F238E27FC236}">
                <a16:creationId xmlns:a16="http://schemas.microsoft.com/office/drawing/2014/main" id="{26BE544B-763F-91B9-29D2-4E1CDEB573FF}"/>
              </a:ext>
            </a:extLst>
          </p:cNvPr>
          <p:cNvCxnSpPr/>
          <p:nvPr/>
        </p:nvCxnSpPr>
        <p:spPr>
          <a:xfrm>
            <a:off x="5486400" y="1989116"/>
            <a:ext cx="1066800" cy="194683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7" name="Title 1">
            <a:extLst>
              <a:ext uri="{FF2B5EF4-FFF2-40B4-BE49-F238E27FC236}">
                <a16:creationId xmlns:a16="http://schemas.microsoft.com/office/drawing/2014/main" id="{D0E371CD-B8D7-75CD-067E-012765324DA5}"/>
              </a:ext>
            </a:extLst>
          </p:cNvPr>
          <p:cNvSpPr txBox="1">
            <a:spLocks/>
          </p:cNvSpPr>
          <p:nvPr/>
        </p:nvSpPr>
        <p:spPr>
          <a:xfrm>
            <a:off x="457200" y="344482"/>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179698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6308E1-05AD-B44B-F2B8-785116D49E4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39114" y="2220330"/>
            <a:ext cx="2730500" cy="2047875"/>
          </a:xfrm>
        </p:spPr>
      </p:pic>
      <p:sp>
        <p:nvSpPr>
          <p:cNvPr id="3" name="Title 2">
            <a:extLst>
              <a:ext uri="{FF2B5EF4-FFF2-40B4-BE49-F238E27FC236}">
                <a16:creationId xmlns:a16="http://schemas.microsoft.com/office/drawing/2014/main" id="{F1FB8188-3EB8-4442-08AC-062D8B408A5B}"/>
              </a:ext>
            </a:extLst>
          </p:cNvPr>
          <p:cNvSpPr>
            <a:spLocks noGrp="1"/>
          </p:cNvSpPr>
          <p:nvPr>
            <p:ph type="title"/>
          </p:nvPr>
        </p:nvSpPr>
        <p:spPr>
          <a:xfrm>
            <a:off x="457200" y="1062386"/>
            <a:ext cx="8229600" cy="537813"/>
          </a:xfrm>
        </p:spPr>
        <p:txBody>
          <a:bodyPr>
            <a:normAutofit fontScale="90000"/>
          </a:bodyPr>
          <a:lstStyle/>
          <a:p>
            <a:r>
              <a:rPr lang="en-US" dirty="0"/>
              <a:t>4. Print ZERO TAPE</a:t>
            </a:r>
          </a:p>
        </p:txBody>
      </p:sp>
      <p:pic>
        <p:nvPicPr>
          <p:cNvPr id="7" name="Picture 6">
            <a:extLst>
              <a:ext uri="{FF2B5EF4-FFF2-40B4-BE49-F238E27FC236}">
                <a16:creationId xmlns:a16="http://schemas.microsoft.com/office/drawing/2014/main" id="{B40B9F21-9729-D441-C597-C9C29E72E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13915" y="2703513"/>
            <a:ext cx="2730502" cy="2047877"/>
          </a:xfrm>
          <a:prstGeom prst="rect">
            <a:avLst/>
          </a:prstGeom>
        </p:spPr>
      </p:pic>
      <p:pic>
        <p:nvPicPr>
          <p:cNvPr id="9" name="Picture 8">
            <a:extLst>
              <a:ext uri="{FF2B5EF4-FFF2-40B4-BE49-F238E27FC236}">
                <a16:creationId xmlns:a16="http://schemas.microsoft.com/office/drawing/2014/main" id="{AF3A92F4-2327-64F0-B7E9-1531731B2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71265" y="2913283"/>
            <a:ext cx="2730501" cy="2047876"/>
          </a:xfrm>
          <a:prstGeom prst="rect">
            <a:avLst/>
          </a:prstGeom>
        </p:spPr>
      </p:pic>
      <p:pic>
        <p:nvPicPr>
          <p:cNvPr id="11" name="Picture 10">
            <a:extLst>
              <a:ext uri="{FF2B5EF4-FFF2-40B4-BE49-F238E27FC236}">
                <a16:creationId xmlns:a16="http://schemas.microsoft.com/office/drawing/2014/main" id="{4D402516-525E-21AA-97EE-1B0B8E5A84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394691" y="3438794"/>
            <a:ext cx="2730503" cy="2047877"/>
          </a:xfrm>
          <a:prstGeom prst="rect">
            <a:avLst/>
          </a:prstGeom>
        </p:spPr>
      </p:pic>
      <p:sp>
        <p:nvSpPr>
          <p:cNvPr id="12" name="TextBox 11">
            <a:extLst>
              <a:ext uri="{FF2B5EF4-FFF2-40B4-BE49-F238E27FC236}">
                <a16:creationId xmlns:a16="http://schemas.microsoft.com/office/drawing/2014/main" id="{F6B9FA07-B4F2-0B2A-86AA-50B5E004B2AB}"/>
              </a:ext>
            </a:extLst>
          </p:cNvPr>
          <p:cNvSpPr txBox="1"/>
          <p:nvPr/>
        </p:nvSpPr>
        <p:spPr>
          <a:xfrm>
            <a:off x="4572000" y="5807220"/>
            <a:ext cx="3983281" cy="369332"/>
          </a:xfrm>
          <a:prstGeom prst="rect">
            <a:avLst/>
          </a:prstGeom>
          <a:noFill/>
        </p:spPr>
        <p:txBody>
          <a:bodyPr wrap="square" rtlCol="0">
            <a:spAutoFit/>
          </a:bodyPr>
          <a:lstStyle/>
          <a:p>
            <a:r>
              <a:rPr lang="en-US" dirty="0"/>
              <a:t>Leave attached. DO NOT REMOVE!</a:t>
            </a:r>
          </a:p>
        </p:txBody>
      </p:sp>
      <p:sp>
        <p:nvSpPr>
          <p:cNvPr id="13" name="Multiplication Sign 12">
            <a:extLst>
              <a:ext uri="{FF2B5EF4-FFF2-40B4-BE49-F238E27FC236}">
                <a16:creationId xmlns:a16="http://schemas.microsoft.com/office/drawing/2014/main" id="{8A5A6126-C904-644E-D028-75D066BEA4DB}"/>
              </a:ext>
            </a:extLst>
          </p:cNvPr>
          <p:cNvSpPr/>
          <p:nvPr/>
        </p:nvSpPr>
        <p:spPr>
          <a:xfrm>
            <a:off x="7506608" y="2494892"/>
            <a:ext cx="1637392" cy="18288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7" name="Graphic 16" descr="Badge Tick1 with solid fill">
            <a:extLst>
              <a:ext uri="{FF2B5EF4-FFF2-40B4-BE49-F238E27FC236}">
                <a16:creationId xmlns:a16="http://schemas.microsoft.com/office/drawing/2014/main" id="{A94BB1C2-9533-36A2-CD3A-63A764D1B2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4764" y="1717173"/>
            <a:ext cx="1563266" cy="1563266"/>
          </a:xfrm>
          <a:prstGeom prst="rect">
            <a:avLst/>
          </a:prstGeom>
        </p:spPr>
      </p:pic>
      <p:sp>
        <p:nvSpPr>
          <p:cNvPr id="18" name="TextBox 17">
            <a:extLst>
              <a:ext uri="{FF2B5EF4-FFF2-40B4-BE49-F238E27FC236}">
                <a16:creationId xmlns:a16="http://schemas.microsoft.com/office/drawing/2014/main" id="{2666C757-D0C3-1653-04A4-49B2F66F6513}"/>
              </a:ext>
            </a:extLst>
          </p:cNvPr>
          <p:cNvSpPr txBox="1"/>
          <p:nvPr/>
        </p:nvSpPr>
        <p:spPr>
          <a:xfrm>
            <a:off x="3786111" y="1527627"/>
            <a:ext cx="2954973" cy="369332"/>
          </a:xfrm>
          <a:prstGeom prst="rect">
            <a:avLst/>
          </a:prstGeom>
          <a:noFill/>
        </p:spPr>
        <p:txBody>
          <a:bodyPr wrap="square" rtlCol="0">
            <a:spAutoFit/>
          </a:bodyPr>
          <a:lstStyle/>
          <a:p>
            <a:r>
              <a:rPr lang="en-US" dirty="0"/>
              <a:t>Confirm 0 votes.</a:t>
            </a:r>
          </a:p>
        </p:txBody>
      </p:sp>
      <p:sp>
        <p:nvSpPr>
          <p:cNvPr id="14" name="Title 1">
            <a:extLst>
              <a:ext uri="{FF2B5EF4-FFF2-40B4-BE49-F238E27FC236}">
                <a16:creationId xmlns:a16="http://schemas.microsoft.com/office/drawing/2014/main" id="{0E6C2B5A-8568-B135-47A4-558A6BBB43B2}"/>
              </a:ext>
            </a:extLst>
          </p:cNvPr>
          <p:cNvSpPr txBox="1">
            <a:spLocks/>
          </p:cNvSpPr>
          <p:nvPr/>
        </p:nvSpPr>
        <p:spPr>
          <a:xfrm>
            <a:off x="457200" y="387314"/>
            <a:ext cx="8229600" cy="8629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3402854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793836-D4E2-5780-C3AD-E65E2E7E9B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5972" y="2422922"/>
            <a:ext cx="3533775" cy="2650331"/>
          </a:xfrm>
        </p:spPr>
      </p:pic>
      <p:sp>
        <p:nvSpPr>
          <p:cNvPr id="3" name="Title 2">
            <a:extLst>
              <a:ext uri="{FF2B5EF4-FFF2-40B4-BE49-F238E27FC236}">
                <a16:creationId xmlns:a16="http://schemas.microsoft.com/office/drawing/2014/main" id="{D6F363B7-C843-1BC6-32C0-F2D7E6AD26BE}"/>
              </a:ext>
            </a:extLst>
          </p:cNvPr>
          <p:cNvSpPr>
            <a:spLocks noGrp="1"/>
          </p:cNvSpPr>
          <p:nvPr>
            <p:ph type="title"/>
          </p:nvPr>
        </p:nvSpPr>
        <p:spPr>
          <a:xfrm>
            <a:off x="472440" y="1084506"/>
            <a:ext cx="8229600" cy="537358"/>
          </a:xfrm>
        </p:spPr>
        <p:txBody>
          <a:bodyPr>
            <a:normAutofit fontScale="90000"/>
          </a:bodyPr>
          <a:lstStyle/>
          <a:p>
            <a:r>
              <a:rPr lang="en-US" dirty="0"/>
              <a:t>5. Polls are ready for voting</a:t>
            </a:r>
          </a:p>
        </p:txBody>
      </p:sp>
      <p:pic>
        <p:nvPicPr>
          <p:cNvPr id="9" name="Picture 8">
            <a:extLst>
              <a:ext uri="{FF2B5EF4-FFF2-40B4-BE49-F238E27FC236}">
                <a16:creationId xmlns:a16="http://schemas.microsoft.com/office/drawing/2014/main" id="{71C96FB7-65A7-24AD-1A15-56B40D621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15705" y="2412762"/>
            <a:ext cx="3533775" cy="2650331"/>
          </a:xfrm>
          <a:prstGeom prst="rect">
            <a:avLst/>
          </a:prstGeom>
        </p:spPr>
      </p:pic>
      <p:pic>
        <p:nvPicPr>
          <p:cNvPr id="11" name="Picture 10">
            <a:extLst>
              <a:ext uri="{FF2B5EF4-FFF2-40B4-BE49-F238E27FC236}">
                <a16:creationId xmlns:a16="http://schemas.microsoft.com/office/drawing/2014/main" id="{6FD50B7B-2E27-F17E-2BEC-DC7A8FF551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87382" y="2422922"/>
            <a:ext cx="3533775" cy="2650331"/>
          </a:xfrm>
          <a:prstGeom prst="rect">
            <a:avLst/>
          </a:prstGeom>
        </p:spPr>
      </p:pic>
      <p:sp>
        <p:nvSpPr>
          <p:cNvPr id="7" name="Title 1">
            <a:extLst>
              <a:ext uri="{FF2B5EF4-FFF2-40B4-BE49-F238E27FC236}">
                <a16:creationId xmlns:a16="http://schemas.microsoft.com/office/drawing/2014/main" id="{7E76E7F0-8B9D-8FB1-EA49-6CBD169A0CF8}"/>
              </a:ext>
            </a:extLst>
          </p:cNvPr>
          <p:cNvSpPr txBox="1">
            <a:spLocks/>
          </p:cNvSpPr>
          <p:nvPr/>
        </p:nvSpPr>
        <p:spPr>
          <a:xfrm>
            <a:off x="447040" y="304800"/>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184354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4528BB-525A-5E47-CD5C-BC55FDE7E6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59362" y="2563510"/>
            <a:ext cx="4113213" cy="3084910"/>
          </a:xfrm>
        </p:spPr>
      </p:pic>
      <p:sp>
        <p:nvSpPr>
          <p:cNvPr id="3" name="Title 2">
            <a:extLst>
              <a:ext uri="{FF2B5EF4-FFF2-40B4-BE49-F238E27FC236}">
                <a16:creationId xmlns:a16="http://schemas.microsoft.com/office/drawing/2014/main" id="{8E75509C-AD61-68E7-1F96-7503C87292E1}"/>
              </a:ext>
            </a:extLst>
          </p:cNvPr>
          <p:cNvSpPr>
            <a:spLocks noGrp="1"/>
          </p:cNvSpPr>
          <p:nvPr>
            <p:ph type="title"/>
          </p:nvPr>
        </p:nvSpPr>
        <p:spPr>
          <a:xfrm>
            <a:off x="527902" y="1125576"/>
            <a:ext cx="8229600" cy="512607"/>
          </a:xfrm>
        </p:spPr>
        <p:txBody>
          <a:bodyPr>
            <a:normAutofit fontScale="90000"/>
          </a:bodyPr>
          <a:lstStyle/>
          <a:p>
            <a:r>
              <a:rPr lang="en-US" dirty="0"/>
              <a:t>6. Closing the polls</a:t>
            </a:r>
          </a:p>
        </p:txBody>
      </p:sp>
      <p:pic>
        <p:nvPicPr>
          <p:cNvPr id="7" name="Picture 6">
            <a:extLst>
              <a:ext uri="{FF2B5EF4-FFF2-40B4-BE49-F238E27FC236}">
                <a16:creationId xmlns:a16="http://schemas.microsoft.com/office/drawing/2014/main" id="{943C512E-2493-0E7F-8D4F-E4D21003C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51339" y="2650579"/>
            <a:ext cx="4135830" cy="3101873"/>
          </a:xfrm>
          <a:prstGeom prst="rect">
            <a:avLst/>
          </a:prstGeom>
        </p:spPr>
      </p:pic>
      <p:sp>
        <p:nvSpPr>
          <p:cNvPr id="8" name="TextBox 7">
            <a:extLst>
              <a:ext uri="{FF2B5EF4-FFF2-40B4-BE49-F238E27FC236}">
                <a16:creationId xmlns:a16="http://schemas.microsoft.com/office/drawing/2014/main" id="{1636DEF2-0ADD-AB04-9598-AFE16D9731D3}"/>
              </a:ext>
            </a:extLst>
          </p:cNvPr>
          <p:cNvSpPr txBox="1"/>
          <p:nvPr/>
        </p:nvSpPr>
        <p:spPr>
          <a:xfrm>
            <a:off x="4622382" y="1650935"/>
            <a:ext cx="3886200" cy="461665"/>
          </a:xfrm>
          <a:prstGeom prst="rect">
            <a:avLst/>
          </a:prstGeom>
          <a:noFill/>
        </p:spPr>
        <p:txBody>
          <a:bodyPr wrap="square" rtlCol="0">
            <a:spAutoFit/>
          </a:bodyPr>
          <a:lstStyle/>
          <a:p>
            <a:r>
              <a:rPr lang="en-US" sz="2400" b="1" dirty="0"/>
              <a:t>CLOSE POLL</a:t>
            </a:r>
            <a:r>
              <a:rPr lang="en-US" sz="2400" dirty="0"/>
              <a:t>, </a:t>
            </a:r>
            <a:r>
              <a:rPr lang="en-US" sz="2400" u="sng" dirty="0">
                <a:solidFill>
                  <a:srgbClr val="FF0000"/>
                </a:solidFill>
              </a:rPr>
              <a:t>not</a:t>
            </a:r>
            <a:r>
              <a:rPr lang="en-US" sz="2400" dirty="0"/>
              <a:t> </a:t>
            </a:r>
            <a:r>
              <a:rPr lang="en-US" sz="2400" dirty="0">
                <a:solidFill>
                  <a:srgbClr val="FF0000"/>
                </a:solidFill>
              </a:rPr>
              <a:t>POWER.</a:t>
            </a:r>
            <a:endParaRPr lang="en-US" sz="2400" dirty="0"/>
          </a:p>
        </p:txBody>
      </p:sp>
      <p:sp>
        <p:nvSpPr>
          <p:cNvPr id="9" name="Speech Bubble: Oval 8">
            <a:extLst>
              <a:ext uri="{FF2B5EF4-FFF2-40B4-BE49-F238E27FC236}">
                <a16:creationId xmlns:a16="http://schemas.microsoft.com/office/drawing/2014/main" id="{7AE9988A-E0DF-CCCB-DAEF-6DE3CF45F484}"/>
              </a:ext>
            </a:extLst>
          </p:cNvPr>
          <p:cNvSpPr/>
          <p:nvPr/>
        </p:nvSpPr>
        <p:spPr>
          <a:xfrm flipH="1">
            <a:off x="2368703" y="2289256"/>
            <a:ext cx="1447800" cy="893614"/>
          </a:xfrm>
          <a:prstGeom prst="wedgeEllipse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Oval 10">
            <a:extLst>
              <a:ext uri="{FF2B5EF4-FFF2-40B4-BE49-F238E27FC236}">
                <a16:creationId xmlns:a16="http://schemas.microsoft.com/office/drawing/2014/main" id="{8FC45F71-D7DF-4069-EEA7-66B182C7129F}"/>
              </a:ext>
            </a:extLst>
          </p:cNvPr>
          <p:cNvSpPr/>
          <p:nvPr/>
        </p:nvSpPr>
        <p:spPr>
          <a:xfrm rot="11340084">
            <a:off x="1981907" y="4810137"/>
            <a:ext cx="1676400" cy="1096962"/>
          </a:xfrm>
          <a:prstGeom prst="wedgeEllipse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42A633A-467A-7C90-EC67-C244E3E7CA58}"/>
              </a:ext>
            </a:extLst>
          </p:cNvPr>
          <p:cNvSpPr txBox="1"/>
          <p:nvPr/>
        </p:nvSpPr>
        <p:spPr>
          <a:xfrm>
            <a:off x="2544416" y="2536008"/>
            <a:ext cx="1593048" cy="400110"/>
          </a:xfrm>
          <a:prstGeom prst="rect">
            <a:avLst/>
          </a:prstGeom>
          <a:noFill/>
        </p:spPr>
        <p:txBody>
          <a:bodyPr wrap="square" rtlCol="0">
            <a:spAutoFit/>
          </a:bodyPr>
          <a:lstStyle/>
          <a:p>
            <a:r>
              <a:rPr lang="en-US" sz="2000" dirty="0"/>
              <a:t>Press me!</a:t>
            </a:r>
          </a:p>
        </p:txBody>
      </p:sp>
      <p:sp>
        <p:nvSpPr>
          <p:cNvPr id="13" name="TextBox 12">
            <a:extLst>
              <a:ext uri="{FF2B5EF4-FFF2-40B4-BE49-F238E27FC236}">
                <a16:creationId xmlns:a16="http://schemas.microsoft.com/office/drawing/2014/main" id="{EC4B8C21-773B-08A4-04D2-947063757914}"/>
              </a:ext>
            </a:extLst>
          </p:cNvPr>
          <p:cNvSpPr txBox="1"/>
          <p:nvPr/>
        </p:nvSpPr>
        <p:spPr>
          <a:xfrm>
            <a:off x="2192068" y="5026852"/>
            <a:ext cx="1635659" cy="461665"/>
          </a:xfrm>
          <a:prstGeom prst="rect">
            <a:avLst/>
          </a:prstGeom>
          <a:noFill/>
        </p:spPr>
        <p:txBody>
          <a:bodyPr wrap="square" rtlCol="0">
            <a:spAutoFit/>
          </a:bodyPr>
          <a:lstStyle/>
          <a:p>
            <a:r>
              <a:rPr lang="en-US" sz="2400" dirty="0"/>
              <a:t>Not me!</a:t>
            </a:r>
          </a:p>
        </p:txBody>
      </p:sp>
      <p:sp>
        <p:nvSpPr>
          <p:cNvPr id="10" name="Title 1">
            <a:extLst>
              <a:ext uri="{FF2B5EF4-FFF2-40B4-BE49-F238E27FC236}">
                <a16:creationId xmlns:a16="http://schemas.microsoft.com/office/drawing/2014/main" id="{0113406F-08E4-0313-A42A-22997EC6FF5D}"/>
              </a:ext>
            </a:extLst>
          </p:cNvPr>
          <p:cNvSpPr txBox="1">
            <a:spLocks/>
          </p:cNvSpPr>
          <p:nvPr/>
        </p:nvSpPr>
        <p:spPr>
          <a:xfrm>
            <a:off x="533400" y="582605"/>
            <a:ext cx="8229600" cy="54297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182084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E3ADF5-AC55-BEA9-F0C5-9660B60E82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0081" y="2207643"/>
            <a:ext cx="3256952" cy="2442714"/>
          </a:xfrm>
        </p:spPr>
      </p:pic>
      <p:sp>
        <p:nvSpPr>
          <p:cNvPr id="3" name="Title 2">
            <a:extLst>
              <a:ext uri="{FF2B5EF4-FFF2-40B4-BE49-F238E27FC236}">
                <a16:creationId xmlns:a16="http://schemas.microsoft.com/office/drawing/2014/main" id="{7BB0C40E-BF8D-0891-95BA-8BC2369F4903}"/>
              </a:ext>
            </a:extLst>
          </p:cNvPr>
          <p:cNvSpPr>
            <a:spLocks noGrp="1"/>
          </p:cNvSpPr>
          <p:nvPr>
            <p:ph type="title"/>
          </p:nvPr>
        </p:nvSpPr>
        <p:spPr>
          <a:xfrm>
            <a:off x="685800" y="805012"/>
            <a:ext cx="8229600" cy="1143000"/>
          </a:xfrm>
        </p:spPr>
        <p:txBody>
          <a:bodyPr/>
          <a:lstStyle/>
          <a:p>
            <a:r>
              <a:rPr lang="en-US" dirty="0"/>
              <a:t>7. Confirm and print reports</a:t>
            </a:r>
          </a:p>
        </p:txBody>
      </p:sp>
      <p:pic>
        <p:nvPicPr>
          <p:cNvPr id="7" name="Picture 6">
            <a:extLst>
              <a:ext uri="{FF2B5EF4-FFF2-40B4-BE49-F238E27FC236}">
                <a16:creationId xmlns:a16="http://schemas.microsoft.com/office/drawing/2014/main" id="{E1DDFEDE-162E-85A3-3FBB-B44CF81ED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16150" y="2997919"/>
            <a:ext cx="3256952" cy="2442714"/>
          </a:xfrm>
          <a:prstGeom prst="rect">
            <a:avLst/>
          </a:prstGeom>
        </p:spPr>
      </p:pic>
      <p:pic>
        <p:nvPicPr>
          <p:cNvPr id="9" name="Picture 8">
            <a:extLst>
              <a:ext uri="{FF2B5EF4-FFF2-40B4-BE49-F238E27FC236}">
                <a16:creationId xmlns:a16="http://schemas.microsoft.com/office/drawing/2014/main" id="{7C046AAB-2471-622B-92B8-31AEDAC4B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92380" y="3733529"/>
            <a:ext cx="3256952" cy="2442714"/>
          </a:xfrm>
          <a:prstGeom prst="rect">
            <a:avLst/>
          </a:prstGeom>
        </p:spPr>
      </p:pic>
      <p:sp>
        <p:nvSpPr>
          <p:cNvPr id="6" name="Title 1">
            <a:extLst>
              <a:ext uri="{FF2B5EF4-FFF2-40B4-BE49-F238E27FC236}">
                <a16:creationId xmlns:a16="http://schemas.microsoft.com/office/drawing/2014/main" id="{496D36F5-08A7-E1A4-AB89-A64D9895D37D}"/>
              </a:ext>
            </a:extLst>
          </p:cNvPr>
          <p:cNvSpPr txBox="1">
            <a:spLocks/>
          </p:cNvSpPr>
          <p:nvPr/>
        </p:nvSpPr>
        <p:spPr>
          <a:xfrm>
            <a:off x="457200" y="382908"/>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2611105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86755C-40B3-DB26-A5C7-A2D6CA16B1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17" y="2070826"/>
            <a:ext cx="3581402" cy="2686051"/>
          </a:xfrm>
        </p:spPr>
      </p:pic>
      <p:sp>
        <p:nvSpPr>
          <p:cNvPr id="3" name="Title 2">
            <a:extLst>
              <a:ext uri="{FF2B5EF4-FFF2-40B4-BE49-F238E27FC236}">
                <a16:creationId xmlns:a16="http://schemas.microsoft.com/office/drawing/2014/main" id="{D06E7024-3A3D-11D1-B031-0F4B22FD4FCF}"/>
              </a:ext>
            </a:extLst>
          </p:cNvPr>
          <p:cNvSpPr>
            <a:spLocks noGrp="1"/>
          </p:cNvSpPr>
          <p:nvPr>
            <p:ph type="title"/>
          </p:nvPr>
        </p:nvSpPr>
        <p:spPr>
          <a:xfrm>
            <a:off x="685800" y="1066800"/>
            <a:ext cx="8001000" cy="533400"/>
          </a:xfrm>
        </p:spPr>
        <p:txBody>
          <a:bodyPr>
            <a:normAutofit fontScale="90000"/>
          </a:bodyPr>
          <a:lstStyle/>
          <a:p>
            <a:r>
              <a:rPr lang="en-US" dirty="0"/>
              <a:t>8. Status and Results Reports</a:t>
            </a:r>
          </a:p>
        </p:txBody>
      </p:sp>
      <p:pic>
        <p:nvPicPr>
          <p:cNvPr id="7" name="Picture 6">
            <a:extLst>
              <a:ext uri="{FF2B5EF4-FFF2-40B4-BE49-F238E27FC236}">
                <a16:creationId xmlns:a16="http://schemas.microsoft.com/office/drawing/2014/main" id="{0C23F360-AD8F-965F-C96E-7F4AD76D3C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81300" y="2657475"/>
            <a:ext cx="3581400" cy="2686050"/>
          </a:xfrm>
          <a:prstGeom prst="rect">
            <a:avLst/>
          </a:prstGeom>
        </p:spPr>
      </p:pic>
      <p:pic>
        <p:nvPicPr>
          <p:cNvPr id="9" name="Picture 8">
            <a:extLst>
              <a:ext uri="{FF2B5EF4-FFF2-40B4-BE49-F238E27FC236}">
                <a16:creationId xmlns:a16="http://schemas.microsoft.com/office/drawing/2014/main" id="{E2F4DC21-632F-F518-D8D9-6EE8ABFD09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85517" y="3190875"/>
            <a:ext cx="3581401" cy="2686051"/>
          </a:xfrm>
          <a:prstGeom prst="rect">
            <a:avLst/>
          </a:prstGeom>
        </p:spPr>
      </p:pic>
      <p:sp>
        <p:nvSpPr>
          <p:cNvPr id="10" name="Speech Bubble: Oval 9">
            <a:extLst>
              <a:ext uri="{FF2B5EF4-FFF2-40B4-BE49-F238E27FC236}">
                <a16:creationId xmlns:a16="http://schemas.microsoft.com/office/drawing/2014/main" id="{5DE51BA7-B2B8-EDA0-0151-E6B874A19699}"/>
              </a:ext>
            </a:extLst>
          </p:cNvPr>
          <p:cNvSpPr/>
          <p:nvPr/>
        </p:nvSpPr>
        <p:spPr>
          <a:xfrm>
            <a:off x="6553200" y="1600200"/>
            <a:ext cx="2163025" cy="1371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20F8B38-E73B-3CBF-A407-139FC6AAE37F}"/>
              </a:ext>
            </a:extLst>
          </p:cNvPr>
          <p:cNvSpPr txBox="1"/>
          <p:nvPr/>
        </p:nvSpPr>
        <p:spPr>
          <a:xfrm>
            <a:off x="6854982" y="1942686"/>
            <a:ext cx="1600200" cy="707886"/>
          </a:xfrm>
          <a:prstGeom prst="rect">
            <a:avLst/>
          </a:prstGeom>
          <a:noFill/>
        </p:spPr>
        <p:txBody>
          <a:bodyPr wrap="square" rtlCol="0">
            <a:spAutoFit/>
          </a:bodyPr>
          <a:lstStyle/>
          <a:p>
            <a:pPr algn="ctr"/>
            <a:r>
              <a:rPr lang="en-US" sz="2000" b="1" dirty="0">
                <a:solidFill>
                  <a:schemeClr val="bg1"/>
                </a:solidFill>
              </a:rPr>
              <a:t>You’ll print 3 of me!</a:t>
            </a:r>
          </a:p>
        </p:txBody>
      </p:sp>
      <p:sp>
        <p:nvSpPr>
          <p:cNvPr id="8" name="Title 1">
            <a:extLst>
              <a:ext uri="{FF2B5EF4-FFF2-40B4-BE49-F238E27FC236}">
                <a16:creationId xmlns:a16="http://schemas.microsoft.com/office/drawing/2014/main" id="{6A2C3B31-9A4D-76E5-6C79-4CF7815C5194}"/>
              </a:ext>
            </a:extLst>
          </p:cNvPr>
          <p:cNvSpPr txBox="1">
            <a:spLocks/>
          </p:cNvSpPr>
          <p:nvPr/>
        </p:nvSpPr>
        <p:spPr>
          <a:xfrm>
            <a:off x="517105" y="480150"/>
            <a:ext cx="8229600" cy="69371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113277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dirty="0"/>
              <a:t>Minnesota Office of the Secretary of State</a:t>
            </a:r>
          </a:p>
          <a:p>
            <a:pPr marL="941832" lvl="3" indent="0">
              <a:buNone/>
            </a:pPr>
            <a:r>
              <a:rPr lang="en-US" dirty="0"/>
              <a:t>100 Rev. Dr. Martin Luther King, Jr., Blvd.</a:t>
            </a:r>
          </a:p>
          <a:p>
            <a:pPr marL="941832" lvl="3" indent="0">
              <a:buNone/>
            </a:pPr>
            <a:r>
              <a:rPr lang="en-US" dirty="0"/>
              <a:t>180 State Office Building</a:t>
            </a:r>
          </a:p>
          <a:p>
            <a:pPr marL="941832" lvl="3" indent="0">
              <a:buNone/>
            </a:pPr>
            <a:r>
              <a:rPr lang="en-US" dirty="0"/>
              <a:t>St. Paul, Minnesota  55155-1299</a:t>
            </a:r>
          </a:p>
          <a:p>
            <a:pPr lvl="1">
              <a:buFont typeface="Arial" panose="020B0604020202020204" pitchFamily="34" charset="0"/>
              <a:buChar char="•"/>
            </a:pPr>
            <a:r>
              <a:rPr lang="en-US" dirty="0"/>
              <a:t>Toll Free: 1-877-600-8683, opt. 3, opt. 3</a:t>
            </a:r>
          </a:p>
          <a:p>
            <a:pPr lvl="1">
              <a:buFont typeface="Arial" panose="020B0604020202020204" pitchFamily="34" charset="0"/>
              <a:buChar char="•"/>
            </a:pPr>
            <a:r>
              <a:rPr lang="en-US" dirty="0"/>
              <a:t>Phone: (651) 215-1440</a:t>
            </a:r>
          </a:p>
          <a:p>
            <a:pPr lvl="1">
              <a:buFont typeface="Arial" panose="020B0604020202020204" pitchFamily="34" charset="0"/>
              <a:buChar char="•"/>
            </a:pPr>
            <a:r>
              <a:rPr lang="en-US" dirty="0"/>
              <a:t>Website: </a:t>
            </a:r>
            <a:r>
              <a:rPr lang="en-US" dirty="0">
                <a:hlinkClick r:id="rId2"/>
              </a:rPr>
              <a:t>www.sos.state.mn.us</a:t>
            </a:r>
            <a:endParaRPr lang="en-US" dirty="0"/>
          </a:p>
          <a:p>
            <a:pPr marL="393192" lvl="1" indent="0">
              <a:buNone/>
            </a:pPr>
            <a:endParaRPr lang="en-US" dirty="0"/>
          </a:p>
          <a:p>
            <a:pPr marL="393192" lvl="1" indent="0">
              <a:buNone/>
            </a:pPr>
            <a:endParaRPr lang="en-US" dirty="0"/>
          </a:p>
          <a:p>
            <a:pPr lvl="1"/>
            <a:endParaRPr lang="en-US" dirty="0"/>
          </a:p>
        </p:txBody>
      </p:sp>
      <p:sp>
        <p:nvSpPr>
          <p:cNvPr id="2" name="Title 1"/>
          <p:cNvSpPr>
            <a:spLocks noGrp="1"/>
          </p:cNvSpPr>
          <p:nvPr>
            <p:ph type="title"/>
          </p:nvPr>
        </p:nvSpPr>
        <p:spPr/>
        <p:txBody>
          <a:bodyPr>
            <a:normAutofit/>
          </a:bodyPr>
          <a:lstStyle/>
          <a:p>
            <a:r>
              <a:rPr lang="en-US" b="1" dirty="0">
                <a:solidFill>
                  <a:srgbClr val="244C5A"/>
                </a:solidFill>
                <a:latin typeface="Book Antiqua" panose="02040602050305030304" pitchFamily="18" charset="0"/>
              </a:rPr>
              <a:t>Election Contacts (Continued) </a:t>
            </a:r>
            <a:endParaRPr lang="en-US" dirty="0"/>
          </a:p>
        </p:txBody>
      </p:sp>
      <p:cxnSp>
        <p:nvCxnSpPr>
          <p:cNvPr id="4" name="Straight Connector 3">
            <a:extLst>
              <a:ext uri="{FF2B5EF4-FFF2-40B4-BE49-F238E27FC236}">
                <a16:creationId xmlns:a16="http://schemas.microsoft.com/office/drawing/2014/main" id="{05ADC70E-9E7F-4366-B445-575C21044FAE}"/>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BF298C6-A901-9EB5-CDC5-7F21BDCF0D7C}"/>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63277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BA5735-13E7-B61F-CAFB-200049F9DC3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429046" y="2200355"/>
            <a:ext cx="4476908" cy="3581401"/>
          </a:xfrm>
        </p:spPr>
      </p:pic>
      <p:sp>
        <p:nvSpPr>
          <p:cNvPr id="3" name="Title 2">
            <a:extLst>
              <a:ext uri="{FF2B5EF4-FFF2-40B4-BE49-F238E27FC236}">
                <a16:creationId xmlns:a16="http://schemas.microsoft.com/office/drawing/2014/main" id="{E92B8525-24B1-4FA3-9CEC-0B2EA6FF3E0C}"/>
              </a:ext>
            </a:extLst>
          </p:cNvPr>
          <p:cNvSpPr>
            <a:spLocks noGrp="1"/>
          </p:cNvSpPr>
          <p:nvPr>
            <p:ph type="title"/>
          </p:nvPr>
        </p:nvSpPr>
        <p:spPr>
          <a:xfrm>
            <a:off x="487680" y="895510"/>
            <a:ext cx="8229600" cy="857091"/>
          </a:xfrm>
        </p:spPr>
        <p:txBody>
          <a:bodyPr>
            <a:normAutofit/>
          </a:bodyPr>
          <a:lstStyle/>
          <a:p>
            <a:r>
              <a:rPr lang="en-US" dirty="0"/>
              <a:t>9. Polls Closed Confirmation</a:t>
            </a:r>
          </a:p>
        </p:txBody>
      </p:sp>
      <p:sp>
        <p:nvSpPr>
          <p:cNvPr id="6" name="TextBox 5">
            <a:extLst>
              <a:ext uri="{FF2B5EF4-FFF2-40B4-BE49-F238E27FC236}">
                <a16:creationId xmlns:a16="http://schemas.microsoft.com/office/drawing/2014/main" id="{ADA161DC-7A01-538E-2FD5-A7F67F06239F}"/>
              </a:ext>
            </a:extLst>
          </p:cNvPr>
          <p:cNvSpPr txBox="1"/>
          <p:nvPr/>
        </p:nvSpPr>
        <p:spPr>
          <a:xfrm>
            <a:off x="333374" y="1905000"/>
            <a:ext cx="4133852" cy="3508653"/>
          </a:xfrm>
          <a:prstGeom prst="rect">
            <a:avLst/>
          </a:prstGeom>
          <a:noFill/>
        </p:spPr>
        <p:txBody>
          <a:bodyPr wrap="square" rtlCol="0">
            <a:spAutoFit/>
          </a:bodyPr>
          <a:lstStyle/>
          <a:p>
            <a:pPr marL="285750" indent="-285750">
              <a:buFont typeface="Arial" panose="020B0604020202020204" pitchFamily="34" charset="0"/>
              <a:buChar char="•"/>
            </a:pPr>
            <a:r>
              <a:rPr lang="en-US" sz="2400" dirty="0"/>
              <a:t>Re-open Poll = Resume voting!</a:t>
            </a:r>
          </a:p>
          <a:p>
            <a:pPr marL="285750" indent="-285750">
              <a:buFont typeface="Arial" panose="020B0604020202020204" pitchFamily="34" charset="0"/>
              <a:buChar char="•"/>
            </a:pPr>
            <a:r>
              <a:rPr lang="en-US" sz="2400" dirty="0"/>
              <a:t>Report Options = Print or reprint reports</a:t>
            </a:r>
          </a:p>
          <a:p>
            <a:pPr marL="285750" indent="-285750">
              <a:buFont typeface="Arial" panose="020B0604020202020204" pitchFamily="34" charset="0"/>
              <a:buChar char="•"/>
            </a:pPr>
            <a:r>
              <a:rPr lang="en-US" sz="2400" dirty="0"/>
              <a:t>Finished-Turn Off = Shut down the machine</a:t>
            </a:r>
            <a:r>
              <a:rPr lang="en-US" sz="2400" dirty="0">
                <a:solidFill>
                  <a:srgbClr val="FF0000"/>
                </a:solidFill>
              </a:rPr>
              <a:t>**</a:t>
            </a:r>
          </a:p>
          <a:p>
            <a:pPr marL="285750" indent="-285750">
              <a:buFont typeface="Arial" panose="020B0604020202020204" pitchFamily="34" charset="0"/>
              <a:buChar char="•"/>
            </a:pPr>
            <a:endParaRPr lang="en-US" dirty="0"/>
          </a:p>
          <a:p>
            <a:r>
              <a:rPr lang="en-US" dirty="0">
                <a:solidFill>
                  <a:srgbClr val="FF0000"/>
                </a:solidFill>
              </a:rPr>
              <a:t>** DO NOT PRESS THE POWER BUTTON</a:t>
            </a:r>
          </a:p>
        </p:txBody>
      </p:sp>
      <p:sp>
        <p:nvSpPr>
          <p:cNvPr id="7" name="Title 1">
            <a:extLst>
              <a:ext uri="{FF2B5EF4-FFF2-40B4-BE49-F238E27FC236}">
                <a16:creationId xmlns:a16="http://schemas.microsoft.com/office/drawing/2014/main" id="{391F147E-07BF-6AE9-46FF-E0F6313A00BA}"/>
              </a:ext>
            </a:extLst>
          </p:cNvPr>
          <p:cNvSpPr txBox="1">
            <a:spLocks/>
          </p:cNvSpPr>
          <p:nvPr/>
        </p:nvSpPr>
        <p:spPr>
          <a:xfrm>
            <a:off x="457200" y="400208"/>
            <a:ext cx="8229600"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2154471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453B99-1107-6FC7-FB8D-A07006E53AD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5637" y="2083753"/>
            <a:ext cx="2273300" cy="1704975"/>
          </a:xfrm>
        </p:spPr>
      </p:pic>
      <p:sp>
        <p:nvSpPr>
          <p:cNvPr id="3" name="Title 2">
            <a:extLst>
              <a:ext uri="{FF2B5EF4-FFF2-40B4-BE49-F238E27FC236}">
                <a16:creationId xmlns:a16="http://schemas.microsoft.com/office/drawing/2014/main" id="{6BCE8532-1AD3-53E6-4752-60C40DE8A329}"/>
              </a:ext>
            </a:extLst>
          </p:cNvPr>
          <p:cNvSpPr>
            <a:spLocks noGrp="1"/>
          </p:cNvSpPr>
          <p:nvPr>
            <p:ph type="title"/>
          </p:nvPr>
        </p:nvSpPr>
        <p:spPr>
          <a:xfrm>
            <a:off x="533400" y="914400"/>
            <a:ext cx="8153400" cy="685800"/>
          </a:xfrm>
        </p:spPr>
        <p:txBody>
          <a:bodyPr>
            <a:normAutofit/>
          </a:bodyPr>
          <a:lstStyle/>
          <a:p>
            <a:r>
              <a:rPr lang="en-US" sz="3200" dirty="0"/>
              <a:t>10. DON’T PRESS THE POWER BUTTON</a:t>
            </a:r>
          </a:p>
        </p:txBody>
      </p:sp>
      <p:pic>
        <p:nvPicPr>
          <p:cNvPr id="7" name="Picture 6">
            <a:extLst>
              <a:ext uri="{FF2B5EF4-FFF2-40B4-BE49-F238E27FC236}">
                <a16:creationId xmlns:a16="http://schemas.microsoft.com/office/drawing/2014/main" id="{FD08A355-29DF-403B-8584-62C846BA3D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20321" y="2154872"/>
            <a:ext cx="2273301" cy="1704976"/>
          </a:xfrm>
          <a:prstGeom prst="rect">
            <a:avLst/>
          </a:prstGeom>
        </p:spPr>
      </p:pic>
      <p:pic>
        <p:nvPicPr>
          <p:cNvPr id="9" name="Picture 8">
            <a:extLst>
              <a:ext uri="{FF2B5EF4-FFF2-40B4-BE49-F238E27FC236}">
                <a16:creationId xmlns:a16="http://schemas.microsoft.com/office/drawing/2014/main" id="{78F6CF3F-7C16-CD33-E54C-7395FF3BD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57829" y="1897059"/>
            <a:ext cx="2273304" cy="1704978"/>
          </a:xfrm>
          <a:prstGeom prst="rect">
            <a:avLst/>
          </a:prstGeom>
        </p:spPr>
      </p:pic>
      <p:pic>
        <p:nvPicPr>
          <p:cNvPr id="11" name="Picture 10">
            <a:extLst>
              <a:ext uri="{FF2B5EF4-FFF2-40B4-BE49-F238E27FC236}">
                <a16:creationId xmlns:a16="http://schemas.microsoft.com/office/drawing/2014/main" id="{605156EF-13E3-59ED-6134-1CADDC406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68421" y="1857957"/>
            <a:ext cx="2303483" cy="1727612"/>
          </a:xfrm>
          <a:prstGeom prst="rect">
            <a:avLst/>
          </a:prstGeom>
        </p:spPr>
      </p:pic>
      <p:pic>
        <p:nvPicPr>
          <p:cNvPr id="13" name="Picture 12">
            <a:extLst>
              <a:ext uri="{FF2B5EF4-FFF2-40B4-BE49-F238E27FC236}">
                <a16:creationId xmlns:a16="http://schemas.microsoft.com/office/drawing/2014/main" id="{E8FCE79A-94D2-4E06-04C9-7F7512B1A1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561163" y="4232652"/>
            <a:ext cx="2771615" cy="2078711"/>
          </a:xfrm>
          <a:prstGeom prst="rect">
            <a:avLst/>
          </a:prstGeom>
        </p:spPr>
      </p:pic>
      <p:sp>
        <p:nvSpPr>
          <p:cNvPr id="16" name="TextBox 15">
            <a:extLst>
              <a:ext uri="{FF2B5EF4-FFF2-40B4-BE49-F238E27FC236}">
                <a16:creationId xmlns:a16="http://schemas.microsoft.com/office/drawing/2014/main" id="{FFD9AF3E-203F-4FC9-A5ED-BB2EF431F919}"/>
              </a:ext>
            </a:extLst>
          </p:cNvPr>
          <p:cNvSpPr txBox="1"/>
          <p:nvPr/>
        </p:nvSpPr>
        <p:spPr>
          <a:xfrm>
            <a:off x="533400" y="4343400"/>
            <a:ext cx="4114801" cy="1415772"/>
          </a:xfrm>
          <a:prstGeom prst="rect">
            <a:avLst/>
          </a:prstGeom>
          <a:noFill/>
        </p:spPr>
        <p:txBody>
          <a:bodyPr wrap="square" rtlCol="0">
            <a:spAutoFit/>
          </a:bodyPr>
          <a:lstStyle/>
          <a:p>
            <a:r>
              <a:rPr lang="en-US" sz="3200" dirty="0">
                <a:solidFill>
                  <a:srgbClr val="FF0000"/>
                </a:solidFill>
              </a:rPr>
              <a:t>Red means STOP! </a:t>
            </a:r>
          </a:p>
          <a:p>
            <a:r>
              <a:rPr lang="en-US" b="1" dirty="0"/>
              <a:t>Do not press the power button.</a:t>
            </a:r>
          </a:p>
          <a:p>
            <a:r>
              <a:rPr lang="en-US" dirty="0"/>
              <a:t>Wait for machine to power down and light to turn off on its own.</a:t>
            </a:r>
          </a:p>
        </p:txBody>
      </p:sp>
      <p:sp>
        <p:nvSpPr>
          <p:cNvPr id="10" name="Title 1">
            <a:extLst>
              <a:ext uri="{FF2B5EF4-FFF2-40B4-BE49-F238E27FC236}">
                <a16:creationId xmlns:a16="http://schemas.microsoft.com/office/drawing/2014/main" id="{64545810-8BA8-EE28-644F-8129C960D7CE}"/>
              </a:ext>
            </a:extLst>
          </p:cNvPr>
          <p:cNvSpPr txBox="1">
            <a:spLocks/>
          </p:cNvSpPr>
          <p:nvPr/>
        </p:nvSpPr>
        <p:spPr>
          <a:xfrm>
            <a:off x="457200" y="255274"/>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2921406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9560ED-64EE-72B5-2826-58F649FB17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15552" y="2127647"/>
            <a:ext cx="3990975" cy="3393281"/>
          </a:xfrm>
        </p:spPr>
      </p:pic>
      <p:sp>
        <p:nvSpPr>
          <p:cNvPr id="3" name="Title 2">
            <a:extLst>
              <a:ext uri="{FF2B5EF4-FFF2-40B4-BE49-F238E27FC236}">
                <a16:creationId xmlns:a16="http://schemas.microsoft.com/office/drawing/2014/main" id="{58D195FE-4D92-9B8F-7559-C66235468477}"/>
              </a:ext>
            </a:extLst>
          </p:cNvPr>
          <p:cNvSpPr>
            <a:spLocks noGrp="1"/>
          </p:cNvSpPr>
          <p:nvPr>
            <p:ph type="title"/>
          </p:nvPr>
        </p:nvSpPr>
        <p:spPr>
          <a:xfrm>
            <a:off x="457200" y="808016"/>
            <a:ext cx="8229600" cy="1143000"/>
          </a:xfrm>
        </p:spPr>
        <p:txBody>
          <a:bodyPr>
            <a:normAutofit/>
          </a:bodyPr>
          <a:lstStyle/>
          <a:p>
            <a:r>
              <a:rPr lang="en-US" dirty="0"/>
              <a:t>11. Remove Results Drive</a:t>
            </a:r>
          </a:p>
        </p:txBody>
      </p:sp>
      <p:sp>
        <p:nvSpPr>
          <p:cNvPr id="6" name="TextBox 5">
            <a:extLst>
              <a:ext uri="{FF2B5EF4-FFF2-40B4-BE49-F238E27FC236}">
                <a16:creationId xmlns:a16="http://schemas.microsoft.com/office/drawing/2014/main" id="{1B9BEA63-75CD-945D-6314-30758138C9EE}"/>
              </a:ext>
            </a:extLst>
          </p:cNvPr>
          <p:cNvSpPr txBox="1"/>
          <p:nvPr/>
        </p:nvSpPr>
        <p:spPr>
          <a:xfrm>
            <a:off x="4969103" y="1981200"/>
            <a:ext cx="3200400" cy="2677656"/>
          </a:xfrm>
          <a:prstGeom prst="rect">
            <a:avLst/>
          </a:prstGeom>
          <a:noFill/>
        </p:spPr>
        <p:txBody>
          <a:bodyPr wrap="square" rtlCol="0">
            <a:spAutoFit/>
          </a:bodyPr>
          <a:lstStyle/>
          <a:p>
            <a:r>
              <a:rPr lang="en-US" sz="2800" b="1" u="sng" dirty="0">
                <a:solidFill>
                  <a:srgbClr val="FF0000"/>
                </a:solidFill>
              </a:rPr>
              <a:t>ONLY </a:t>
            </a:r>
            <a:r>
              <a:rPr lang="en-US" sz="2800" dirty="0"/>
              <a:t>remove the drive from the machine once polls have been closed and the system is powered down.</a:t>
            </a:r>
          </a:p>
        </p:txBody>
      </p:sp>
      <p:sp>
        <p:nvSpPr>
          <p:cNvPr id="7" name="Title 1">
            <a:extLst>
              <a:ext uri="{FF2B5EF4-FFF2-40B4-BE49-F238E27FC236}">
                <a16:creationId xmlns:a16="http://schemas.microsoft.com/office/drawing/2014/main" id="{9A285207-A5A5-2168-9C7C-A72695926F76}"/>
              </a:ext>
            </a:extLst>
          </p:cNvPr>
          <p:cNvSpPr txBox="1">
            <a:spLocks/>
          </p:cNvSpPr>
          <p:nvPr/>
        </p:nvSpPr>
        <p:spPr>
          <a:xfrm>
            <a:off x="457200" y="457200"/>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478581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6D9BE2-05AD-FF64-5EEC-700F668F0A1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512347" y="2350997"/>
            <a:ext cx="4254399" cy="3190799"/>
          </a:xfrm>
        </p:spPr>
      </p:pic>
      <p:sp>
        <p:nvSpPr>
          <p:cNvPr id="3" name="Title 2">
            <a:extLst>
              <a:ext uri="{FF2B5EF4-FFF2-40B4-BE49-F238E27FC236}">
                <a16:creationId xmlns:a16="http://schemas.microsoft.com/office/drawing/2014/main" id="{065F270A-33D2-B749-E6F9-C090B65B4705}"/>
              </a:ext>
            </a:extLst>
          </p:cNvPr>
          <p:cNvSpPr>
            <a:spLocks noGrp="1"/>
          </p:cNvSpPr>
          <p:nvPr>
            <p:ph type="title"/>
          </p:nvPr>
        </p:nvSpPr>
        <p:spPr>
          <a:xfrm>
            <a:off x="683127" y="997547"/>
            <a:ext cx="7777746" cy="602743"/>
          </a:xfrm>
        </p:spPr>
        <p:txBody>
          <a:bodyPr>
            <a:normAutofit fontScale="90000"/>
          </a:bodyPr>
          <a:lstStyle/>
          <a:p>
            <a:r>
              <a:rPr lang="en-US" dirty="0"/>
              <a:t>FAQ – Types of Drives</a:t>
            </a:r>
          </a:p>
        </p:txBody>
      </p:sp>
      <p:sp>
        <p:nvSpPr>
          <p:cNvPr id="6" name="TextBox 5">
            <a:extLst>
              <a:ext uri="{FF2B5EF4-FFF2-40B4-BE49-F238E27FC236}">
                <a16:creationId xmlns:a16="http://schemas.microsoft.com/office/drawing/2014/main" id="{D28654F9-EEC7-681E-A1CA-15569FC6595A}"/>
              </a:ext>
            </a:extLst>
          </p:cNvPr>
          <p:cNvSpPr txBox="1"/>
          <p:nvPr/>
        </p:nvSpPr>
        <p:spPr>
          <a:xfrm>
            <a:off x="2086522" y="1598513"/>
            <a:ext cx="3124200" cy="954107"/>
          </a:xfrm>
          <a:prstGeom prst="rect">
            <a:avLst/>
          </a:prstGeom>
          <a:noFill/>
        </p:spPr>
        <p:txBody>
          <a:bodyPr wrap="square" rtlCol="0">
            <a:spAutoFit/>
          </a:bodyPr>
          <a:lstStyle/>
          <a:p>
            <a:r>
              <a:rPr lang="en-US" sz="1400" dirty="0"/>
              <a:t>Election Qualifying Card, used to load the election onto the machine. One-time use per DS200. </a:t>
            </a:r>
          </a:p>
        </p:txBody>
      </p:sp>
      <p:sp>
        <p:nvSpPr>
          <p:cNvPr id="7" name="Rectangle 6">
            <a:extLst>
              <a:ext uri="{FF2B5EF4-FFF2-40B4-BE49-F238E27FC236}">
                <a16:creationId xmlns:a16="http://schemas.microsoft.com/office/drawing/2014/main" id="{3D95FAC5-DEC2-629E-8711-12929300975B}"/>
              </a:ext>
            </a:extLst>
          </p:cNvPr>
          <p:cNvSpPr/>
          <p:nvPr/>
        </p:nvSpPr>
        <p:spPr>
          <a:xfrm>
            <a:off x="508846" y="1549221"/>
            <a:ext cx="1577676" cy="923330"/>
          </a:xfrm>
          <a:prstGeom prst="rect">
            <a:avLst/>
          </a:prstGeom>
          <a:noFill/>
        </p:spPr>
        <p:txBody>
          <a:bodyPr wrap="none" lIns="91440" tIns="45720" rIns="91440" bIns="45720">
            <a:spAutoFit/>
          </a:bodyPr>
          <a:lstStyle/>
          <a:p>
            <a:pPr algn="ctr"/>
            <a:r>
              <a:rPr lang="en-US" sz="5400" b="1" cap="none" spc="0" dirty="0">
                <a:ln w="12700">
                  <a:solidFill>
                    <a:schemeClr val="tx1"/>
                  </a:solidFill>
                  <a:prstDash val="solid"/>
                </a:ln>
                <a:solidFill>
                  <a:srgbClr val="FFFF00"/>
                </a:solidFill>
                <a:effectLst>
                  <a:outerShdw dist="38100" dir="2640000" algn="bl" rotWithShape="0">
                    <a:schemeClr val="accent1"/>
                  </a:outerShdw>
                </a:effectLst>
              </a:rPr>
              <a:t>EQC</a:t>
            </a:r>
          </a:p>
        </p:txBody>
      </p:sp>
      <p:sp>
        <p:nvSpPr>
          <p:cNvPr id="9" name="Rectangle 8">
            <a:extLst>
              <a:ext uri="{FF2B5EF4-FFF2-40B4-BE49-F238E27FC236}">
                <a16:creationId xmlns:a16="http://schemas.microsoft.com/office/drawing/2014/main" id="{A0EB0173-47BC-BC03-52FC-D55E1FDC60BB}"/>
              </a:ext>
            </a:extLst>
          </p:cNvPr>
          <p:cNvSpPr/>
          <p:nvPr/>
        </p:nvSpPr>
        <p:spPr>
          <a:xfrm>
            <a:off x="508846" y="2528292"/>
            <a:ext cx="3033203" cy="923330"/>
          </a:xfrm>
          <a:prstGeom prst="rect">
            <a:avLst/>
          </a:prstGeom>
          <a:noFill/>
        </p:spPr>
        <p:txBody>
          <a:bodyPr wrap="none" lIns="91440" tIns="45720" rIns="91440" bIns="45720">
            <a:spAutoFit/>
          </a:bodyPr>
          <a:lstStyle/>
          <a:p>
            <a:pPr algn="ctr"/>
            <a:r>
              <a:rPr lang="en-US" sz="5400" b="1" cap="none" spc="0" dirty="0">
                <a:ln w="12700">
                  <a:solidFill>
                    <a:schemeClr val="tx1"/>
                  </a:solidFill>
                  <a:prstDash val="solid"/>
                </a:ln>
                <a:solidFill>
                  <a:schemeClr val="accent3"/>
                </a:solidFill>
                <a:effectLst>
                  <a:outerShdw dist="38100" dir="2640000" algn="bl" rotWithShape="0">
                    <a:schemeClr val="accent1"/>
                  </a:outerShdw>
                </a:effectLst>
              </a:rPr>
              <a:t>RESULTS</a:t>
            </a:r>
          </a:p>
        </p:txBody>
      </p:sp>
      <p:sp>
        <p:nvSpPr>
          <p:cNvPr id="10" name="Rectangle 9">
            <a:extLst>
              <a:ext uri="{FF2B5EF4-FFF2-40B4-BE49-F238E27FC236}">
                <a16:creationId xmlns:a16="http://schemas.microsoft.com/office/drawing/2014/main" id="{6D42FE3D-53F5-BAD3-48A9-EB1926FEC011}"/>
              </a:ext>
            </a:extLst>
          </p:cNvPr>
          <p:cNvSpPr/>
          <p:nvPr/>
        </p:nvSpPr>
        <p:spPr>
          <a:xfrm>
            <a:off x="508846" y="3791126"/>
            <a:ext cx="2856872" cy="923330"/>
          </a:xfrm>
          <a:prstGeom prst="rect">
            <a:avLst/>
          </a:prstGeom>
          <a:noFill/>
        </p:spPr>
        <p:txBody>
          <a:bodyPr wrap="none" lIns="91440" tIns="45720" rIns="91440" bIns="45720">
            <a:spAutoFit/>
          </a:bodyPr>
          <a:lstStyle/>
          <a:p>
            <a:pPr algn="ctr"/>
            <a:r>
              <a:rPr lang="en-US" sz="5400" b="1" dirty="0">
                <a:ln w="12700">
                  <a:solidFill>
                    <a:schemeClr val="tx1"/>
                  </a:solidFill>
                  <a:prstDash val="solid"/>
                </a:ln>
                <a:solidFill>
                  <a:srgbClr val="FF0000"/>
                </a:solidFill>
                <a:effectLst>
                  <a:outerShdw dist="38100" dir="2640000" algn="bl" rotWithShape="0">
                    <a:schemeClr val="accent1"/>
                  </a:outerShdw>
                </a:effectLst>
              </a:rPr>
              <a:t>BACKUP</a:t>
            </a:r>
            <a:endParaRPr lang="en-US" sz="5400" b="1" cap="none" spc="0" dirty="0">
              <a:ln w="12700">
                <a:solidFill>
                  <a:schemeClr val="tx1"/>
                </a:solidFill>
                <a:prstDash val="solid"/>
              </a:ln>
              <a:solidFill>
                <a:srgbClr val="FF0000"/>
              </a:solidFill>
              <a:effectLst>
                <a:outerShdw dist="38100" dir="2640000" algn="bl" rotWithShape="0">
                  <a:schemeClr val="accent1"/>
                </a:outerShdw>
              </a:effectLst>
            </a:endParaRPr>
          </a:p>
        </p:txBody>
      </p:sp>
      <p:sp>
        <p:nvSpPr>
          <p:cNvPr id="11" name="TextBox 10">
            <a:extLst>
              <a:ext uri="{FF2B5EF4-FFF2-40B4-BE49-F238E27FC236}">
                <a16:creationId xmlns:a16="http://schemas.microsoft.com/office/drawing/2014/main" id="{64ED74A3-6FC5-F4CF-BA2F-849F55E810DD}"/>
              </a:ext>
            </a:extLst>
          </p:cNvPr>
          <p:cNvSpPr txBox="1"/>
          <p:nvPr/>
        </p:nvSpPr>
        <p:spPr>
          <a:xfrm>
            <a:off x="604797" y="3288778"/>
            <a:ext cx="4343400" cy="646331"/>
          </a:xfrm>
          <a:prstGeom prst="rect">
            <a:avLst/>
          </a:prstGeom>
          <a:noFill/>
        </p:spPr>
        <p:txBody>
          <a:bodyPr wrap="square" rtlCol="0">
            <a:spAutoFit/>
          </a:bodyPr>
          <a:lstStyle/>
          <a:p>
            <a:r>
              <a:rPr lang="en-US" dirty="0"/>
              <a:t>Your official Election Day drive. Use this for official results tabulation!</a:t>
            </a:r>
          </a:p>
        </p:txBody>
      </p:sp>
      <p:sp>
        <p:nvSpPr>
          <p:cNvPr id="12" name="TextBox 11">
            <a:extLst>
              <a:ext uri="{FF2B5EF4-FFF2-40B4-BE49-F238E27FC236}">
                <a16:creationId xmlns:a16="http://schemas.microsoft.com/office/drawing/2014/main" id="{B006E00E-F970-0103-5C33-AD7A88073FE3}"/>
              </a:ext>
            </a:extLst>
          </p:cNvPr>
          <p:cNvSpPr txBox="1"/>
          <p:nvPr/>
        </p:nvSpPr>
        <p:spPr>
          <a:xfrm>
            <a:off x="609600" y="4536165"/>
            <a:ext cx="4338597" cy="954107"/>
          </a:xfrm>
          <a:prstGeom prst="rect">
            <a:avLst/>
          </a:prstGeom>
          <a:noFill/>
        </p:spPr>
        <p:txBody>
          <a:bodyPr wrap="square" rtlCol="0">
            <a:spAutoFit/>
          </a:bodyPr>
          <a:lstStyle/>
          <a:p>
            <a:r>
              <a:rPr lang="en-US" sz="1400" dirty="0"/>
              <a:t>Your backup drive. Remember, </a:t>
            </a:r>
            <a:r>
              <a:rPr lang="en-US" sz="1400" b="1" dirty="0">
                <a:solidFill>
                  <a:srgbClr val="FF0000"/>
                </a:solidFill>
              </a:rPr>
              <a:t>red means STOP</a:t>
            </a:r>
            <a:r>
              <a:rPr lang="en-US" sz="1400" dirty="0"/>
              <a:t>. This drive is ONLY to be used in the event your RESULTS drive does not work. Notify us if your results are on the BACKUP drive.</a:t>
            </a:r>
          </a:p>
        </p:txBody>
      </p:sp>
      <p:sp>
        <p:nvSpPr>
          <p:cNvPr id="13" name="Title 1">
            <a:extLst>
              <a:ext uri="{FF2B5EF4-FFF2-40B4-BE49-F238E27FC236}">
                <a16:creationId xmlns:a16="http://schemas.microsoft.com/office/drawing/2014/main" id="{6D7543CC-7049-CB99-C2CA-F64ED68C4A6B}"/>
              </a:ext>
            </a:extLst>
          </p:cNvPr>
          <p:cNvSpPr txBox="1">
            <a:spLocks/>
          </p:cNvSpPr>
          <p:nvPr/>
        </p:nvSpPr>
        <p:spPr>
          <a:xfrm>
            <a:off x="439638" y="227029"/>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1052348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49B099-BA14-F20C-CDCA-410D6F7D7D98}"/>
              </a:ext>
            </a:extLst>
          </p:cNvPr>
          <p:cNvSpPr>
            <a:spLocks noGrp="1"/>
          </p:cNvSpPr>
          <p:nvPr>
            <p:ph idx="1"/>
          </p:nvPr>
        </p:nvSpPr>
        <p:spPr/>
        <p:txBody>
          <a:bodyPr/>
          <a:lstStyle/>
          <a:p>
            <a:r>
              <a:rPr lang="en-US" dirty="0"/>
              <a:t>Passwords are unique to each election and each county</a:t>
            </a:r>
          </a:p>
          <a:p>
            <a:r>
              <a:rPr lang="en-US" dirty="0"/>
              <a:t>The passwords will be provided to the Clerks in advance of the election</a:t>
            </a:r>
          </a:p>
          <a:p>
            <a:r>
              <a:rPr lang="en-US" dirty="0"/>
              <a:t>The passwords should only be shared with election judges and deputized staff</a:t>
            </a:r>
          </a:p>
        </p:txBody>
      </p:sp>
      <p:sp>
        <p:nvSpPr>
          <p:cNvPr id="3" name="Title 2">
            <a:extLst>
              <a:ext uri="{FF2B5EF4-FFF2-40B4-BE49-F238E27FC236}">
                <a16:creationId xmlns:a16="http://schemas.microsoft.com/office/drawing/2014/main" id="{0F7DFDE2-8886-08F0-50CE-56D36DB04977}"/>
              </a:ext>
            </a:extLst>
          </p:cNvPr>
          <p:cNvSpPr>
            <a:spLocks noGrp="1"/>
          </p:cNvSpPr>
          <p:nvPr>
            <p:ph type="title"/>
          </p:nvPr>
        </p:nvSpPr>
        <p:spPr>
          <a:xfrm>
            <a:off x="457200" y="990600"/>
            <a:ext cx="8229600" cy="609600"/>
          </a:xfrm>
        </p:spPr>
        <p:txBody>
          <a:bodyPr>
            <a:normAutofit fontScale="90000"/>
          </a:bodyPr>
          <a:lstStyle/>
          <a:p>
            <a:r>
              <a:rPr lang="en-US" dirty="0"/>
              <a:t>FAQ - Passwords</a:t>
            </a:r>
          </a:p>
        </p:txBody>
      </p:sp>
      <p:sp>
        <p:nvSpPr>
          <p:cNvPr id="4" name="Title 1">
            <a:extLst>
              <a:ext uri="{FF2B5EF4-FFF2-40B4-BE49-F238E27FC236}">
                <a16:creationId xmlns:a16="http://schemas.microsoft.com/office/drawing/2014/main" id="{3F1760B0-4253-990E-2CA6-1770EE67782C}"/>
              </a:ext>
            </a:extLst>
          </p:cNvPr>
          <p:cNvSpPr txBox="1">
            <a:spLocks/>
          </p:cNvSpPr>
          <p:nvPr/>
        </p:nvSpPr>
        <p:spPr>
          <a:xfrm>
            <a:off x="457200" y="373084"/>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2800269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04DCB6-A002-4354-4CCA-C7F581774BDD}"/>
              </a:ext>
            </a:extLst>
          </p:cNvPr>
          <p:cNvSpPr>
            <a:spLocks noGrp="1"/>
          </p:cNvSpPr>
          <p:nvPr>
            <p:ph idx="1"/>
          </p:nvPr>
        </p:nvSpPr>
        <p:spPr>
          <a:xfrm>
            <a:off x="457200" y="1828800"/>
            <a:ext cx="8229600" cy="4297363"/>
          </a:xfrm>
        </p:spPr>
        <p:txBody>
          <a:bodyPr>
            <a:normAutofit fontScale="85000" lnSpcReduction="20000"/>
          </a:bodyPr>
          <a:lstStyle/>
          <a:p>
            <a:r>
              <a:rPr lang="en-US" dirty="0"/>
              <a:t>What’s the deal with Public Count and Protected Count?</a:t>
            </a:r>
          </a:p>
          <a:p>
            <a:pPr lvl="1"/>
            <a:r>
              <a:rPr lang="en-US" b="1" dirty="0">
                <a:solidFill>
                  <a:schemeClr val="accent1"/>
                </a:solidFill>
              </a:rPr>
              <a:t>Public Count</a:t>
            </a:r>
            <a:r>
              <a:rPr lang="en-US" dirty="0">
                <a:solidFill>
                  <a:schemeClr val="accent1"/>
                </a:solidFill>
              </a:rPr>
              <a:t> </a:t>
            </a:r>
            <a:r>
              <a:rPr lang="en-US" dirty="0"/>
              <a:t>is the number of ballots tabulated for the current election. This should be 0 when the polls open.</a:t>
            </a:r>
          </a:p>
          <a:p>
            <a:pPr lvl="1"/>
            <a:r>
              <a:rPr lang="en-US" b="1" dirty="0">
                <a:solidFill>
                  <a:srgbClr val="FF0000"/>
                </a:solidFill>
              </a:rPr>
              <a:t>Protected Count </a:t>
            </a:r>
            <a:r>
              <a:rPr lang="en-US" dirty="0"/>
              <a:t>is a hard-coded security measure that tracks how many ballots have been run through any given DS200 machine over the lifetime of the machine. Minnesota does not require this, but many other states do. </a:t>
            </a:r>
          </a:p>
          <a:p>
            <a:pPr lvl="1"/>
            <a:endParaRPr lang="en-US" dirty="0"/>
          </a:p>
          <a:p>
            <a:r>
              <a:rPr lang="en-US" b="1" dirty="0"/>
              <a:t>PLEASE</a:t>
            </a:r>
            <a:r>
              <a:rPr lang="en-US" dirty="0"/>
              <a:t> make sure your judges understand the distinction. We anticipate many voter questions about “Protected” count.</a:t>
            </a:r>
          </a:p>
        </p:txBody>
      </p:sp>
      <p:sp>
        <p:nvSpPr>
          <p:cNvPr id="3" name="Title 2">
            <a:extLst>
              <a:ext uri="{FF2B5EF4-FFF2-40B4-BE49-F238E27FC236}">
                <a16:creationId xmlns:a16="http://schemas.microsoft.com/office/drawing/2014/main" id="{F78885EE-CCCD-6524-FC8F-52A2A555F670}"/>
              </a:ext>
            </a:extLst>
          </p:cNvPr>
          <p:cNvSpPr>
            <a:spLocks noGrp="1"/>
          </p:cNvSpPr>
          <p:nvPr>
            <p:ph type="title"/>
          </p:nvPr>
        </p:nvSpPr>
        <p:spPr>
          <a:xfrm>
            <a:off x="441960" y="1043346"/>
            <a:ext cx="8016240" cy="922317"/>
          </a:xfrm>
        </p:spPr>
        <p:txBody>
          <a:bodyPr/>
          <a:lstStyle/>
          <a:p>
            <a:r>
              <a:rPr lang="en-US" dirty="0"/>
              <a:t>FAQ – Two Counts?!</a:t>
            </a:r>
          </a:p>
        </p:txBody>
      </p:sp>
      <p:sp>
        <p:nvSpPr>
          <p:cNvPr id="4" name="Title 1">
            <a:extLst>
              <a:ext uri="{FF2B5EF4-FFF2-40B4-BE49-F238E27FC236}">
                <a16:creationId xmlns:a16="http://schemas.microsoft.com/office/drawing/2014/main" id="{EFFF37D7-F34B-0B20-F70E-9BDC306B52C5}"/>
              </a:ext>
            </a:extLst>
          </p:cNvPr>
          <p:cNvSpPr txBox="1">
            <a:spLocks/>
          </p:cNvSpPr>
          <p:nvPr/>
        </p:nvSpPr>
        <p:spPr>
          <a:xfrm>
            <a:off x="441960" y="361506"/>
            <a:ext cx="8229600" cy="9223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44C5A"/>
                </a:solidFill>
                <a:latin typeface="Book Antiqua" panose="02040602050305030304" pitchFamily="18" charset="0"/>
              </a:rPr>
              <a:t>DS200 Operation</a:t>
            </a:r>
            <a:endParaRPr lang="en-US" dirty="0"/>
          </a:p>
        </p:txBody>
      </p:sp>
    </p:spTree>
    <p:extLst>
      <p:ext uri="{BB962C8B-B14F-4D97-AF65-F5344CB8AC3E}">
        <p14:creationId xmlns:p14="http://schemas.microsoft.com/office/powerpoint/2010/main" val="4055865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399"/>
          </a:xfrm>
        </p:spPr>
        <p:txBody>
          <a:bodyPr>
            <a:normAutofit fontScale="70000" lnSpcReduction="20000"/>
          </a:bodyPr>
          <a:lstStyle/>
          <a:p>
            <a:pPr lvl="0">
              <a:buFont typeface="Wingdings" panose="05000000000000000000" pitchFamily="2" charset="2"/>
              <a:buChar char="Ø"/>
            </a:pPr>
            <a:r>
              <a:rPr lang="en-US" sz="3300" dirty="0">
                <a:solidFill>
                  <a:srgbClr val="000048"/>
                </a:solidFill>
                <a:latin typeface="AvenirLTStd-Heavy"/>
              </a:rPr>
              <a:t>Required Supplies: </a:t>
            </a:r>
            <a:r>
              <a:rPr lang="en-US" dirty="0">
                <a:solidFill>
                  <a:srgbClr val="000000"/>
                </a:solidFill>
                <a:latin typeface="AvenirLTStd-Roman"/>
              </a:rPr>
              <a:t>Soft, lint-free cloth, Isopropyl alcohol.</a:t>
            </a:r>
          </a:p>
          <a:p>
            <a:pPr>
              <a:buFont typeface="Wingdings" panose="05000000000000000000" pitchFamily="2" charset="2"/>
              <a:buChar char="Ø"/>
            </a:pPr>
            <a:r>
              <a:rPr lang="en-US" sz="2800" dirty="0">
                <a:solidFill>
                  <a:srgbClr val="000000"/>
                </a:solidFill>
                <a:latin typeface="AvenirLTStd-Roman"/>
              </a:rPr>
              <a:t>To clean the interactive touch screen of the device:</a:t>
            </a:r>
          </a:p>
          <a:p>
            <a:pPr lvl="1">
              <a:buFont typeface="Wingdings" panose="05000000000000000000" pitchFamily="2" charset="2"/>
              <a:buChar char="Ø"/>
            </a:pPr>
            <a:r>
              <a:rPr lang="en-US" sz="2400" dirty="0">
                <a:solidFill>
                  <a:srgbClr val="000000"/>
                </a:solidFill>
                <a:latin typeface="AvenirLTStd-Roman"/>
              </a:rPr>
              <a:t>Lightly dampen (do not soak) a soft, lint-free cloth with Isopropyl alcohol.</a:t>
            </a:r>
          </a:p>
          <a:p>
            <a:pPr lvl="1">
              <a:buFont typeface="Wingdings" panose="05000000000000000000" pitchFamily="2" charset="2"/>
              <a:buChar char="Ø"/>
            </a:pPr>
            <a:r>
              <a:rPr lang="en-US" sz="2800" dirty="0">
                <a:solidFill>
                  <a:srgbClr val="000000"/>
                </a:solidFill>
                <a:latin typeface="AvenirLTStd-Roman"/>
              </a:rPr>
              <a:t>Using gentle pressure and circular motions, wipe the center of the touch screen surface until clean. Be careful not to scratch the touch screen.</a:t>
            </a:r>
          </a:p>
          <a:p>
            <a:pPr lvl="1">
              <a:buFont typeface="Wingdings" panose="05000000000000000000" pitchFamily="2" charset="2"/>
              <a:buChar char="Ø"/>
            </a:pPr>
            <a:r>
              <a:rPr lang="en-US" sz="2800" dirty="0">
                <a:solidFill>
                  <a:srgbClr val="000000"/>
                </a:solidFill>
                <a:latin typeface="AvenirLTStd-Roman"/>
              </a:rPr>
              <a:t>Avoid the edges of the touch screen.</a:t>
            </a:r>
          </a:p>
          <a:p>
            <a:pPr>
              <a:buFont typeface="Wingdings" panose="05000000000000000000" pitchFamily="2" charset="2"/>
              <a:buChar char="Ø"/>
            </a:pPr>
            <a:r>
              <a:rPr lang="en-US" sz="2800" dirty="0">
                <a:solidFill>
                  <a:srgbClr val="000000"/>
                </a:solidFill>
                <a:latin typeface="AvenirLTStd-Roman"/>
              </a:rPr>
              <a:t>Do NOT use full-strength, harsh detergents, liquid cleaners, aerosols, abrasive pads, scouring powders, or solvents, such as benzene, unless otherwise noted. Disinfectant sprays, such as Lysol, are not permitted and will damage the touch screen.</a:t>
            </a:r>
          </a:p>
          <a:p>
            <a:pPr>
              <a:buFont typeface="Wingdings" panose="05000000000000000000" pitchFamily="2" charset="2"/>
              <a:buChar char="Ø"/>
            </a:pPr>
            <a:r>
              <a:rPr lang="en-US" sz="2800" dirty="0">
                <a:solidFill>
                  <a:srgbClr val="000000"/>
                </a:solidFill>
                <a:latin typeface="AvenirLTStd-Roman"/>
              </a:rPr>
              <a:t>Do not allow cleaning solutions to come in contact with ballot stock.</a:t>
            </a:r>
          </a:p>
          <a:p>
            <a:pPr>
              <a:buFont typeface="Wingdings" panose="05000000000000000000" pitchFamily="2" charset="2"/>
              <a:buChar char="Ø"/>
            </a:pPr>
            <a:r>
              <a:rPr lang="en-US" sz="2800" b="1" dirty="0">
                <a:solidFill>
                  <a:srgbClr val="000000"/>
                </a:solidFill>
                <a:latin typeface="Arial,Bold"/>
              </a:rPr>
              <a:t>Caution </a:t>
            </a:r>
            <a:r>
              <a:rPr lang="en-US" sz="2800" dirty="0">
                <a:solidFill>
                  <a:srgbClr val="000000"/>
                </a:solidFill>
                <a:latin typeface="AvenirLTStd-Roman"/>
              </a:rPr>
              <a:t>Liquids should never be applied directly to the unit. Do not soak the cloth with solution so that moisture drips on or lingers on the external surface.</a:t>
            </a:r>
            <a:endParaRPr lang="en-US" dirty="0"/>
          </a:p>
        </p:txBody>
      </p:sp>
      <p:sp>
        <p:nvSpPr>
          <p:cNvPr id="2" name="Title 1"/>
          <p:cNvSpPr>
            <a:spLocks noGrp="1"/>
          </p:cNvSpPr>
          <p:nvPr>
            <p:ph type="title"/>
          </p:nvPr>
        </p:nvSpPr>
        <p:spPr/>
        <p:txBody>
          <a:bodyPr>
            <a:normAutofit/>
          </a:bodyPr>
          <a:lstStyle/>
          <a:p>
            <a:r>
              <a:rPr lang="en-US" sz="3200" b="1" dirty="0">
                <a:solidFill>
                  <a:srgbClr val="244C5A"/>
                </a:solidFill>
                <a:latin typeface="Book Antiqua" panose="02040602050305030304" pitchFamily="18" charset="0"/>
              </a:rPr>
              <a:t>Cleaning Procedures – Election Equipment</a:t>
            </a:r>
            <a:endParaRPr lang="en-US" sz="3200" dirty="0"/>
          </a:p>
        </p:txBody>
      </p:sp>
      <p:cxnSp>
        <p:nvCxnSpPr>
          <p:cNvPr id="4" name="Straight Connector 3">
            <a:extLst>
              <a:ext uri="{FF2B5EF4-FFF2-40B4-BE49-F238E27FC236}">
                <a16:creationId xmlns:a16="http://schemas.microsoft.com/office/drawing/2014/main" id="{F9B855CF-C075-40F5-B80A-A4007ED5E735}"/>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4E60033-7C21-B629-9E85-43A3C3AA002B}"/>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801503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962400"/>
          </a:xfrm>
        </p:spPr>
        <p:txBody>
          <a:bodyPr>
            <a:normAutofit fontScale="92500" lnSpcReduction="10000"/>
          </a:bodyPr>
          <a:lstStyle/>
          <a:p>
            <a:pPr>
              <a:buFont typeface="Wingdings" panose="05000000000000000000" pitchFamily="2" charset="2"/>
              <a:buChar char="Ø"/>
            </a:pPr>
            <a:r>
              <a:rPr lang="en-US" dirty="0"/>
              <a:t>Must be </a:t>
            </a:r>
            <a:r>
              <a:rPr lang="en-US" u="sng" dirty="0">
                <a:solidFill>
                  <a:srgbClr val="0070C0"/>
                </a:solidFill>
              </a:rPr>
              <a:t>eligible</a:t>
            </a:r>
            <a:r>
              <a:rPr lang="en-US" dirty="0"/>
              <a:t> to vote in Minnesota. </a:t>
            </a:r>
          </a:p>
          <a:p>
            <a:pPr lvl="1">
              <a:buFont typeface="Arial" panose="020B0604020202020204" pitchFamily="34" charset="0"/>
              <a:buChar char="•"/>
            </a:pPr>
            <a:r>
              <a:rPr lang="en-US" dirty="0"/>
              <a:t>Does not have to be a registered voter.</a:t>
            </a:r>
          </a:p>
          <a:p>
            <a:pPr>
              <a:buFont typeface="Wingdings" panose="05000000000000000000" pitchFamily="2" charset="2"/>
              <a:buChar char="Ø"/>
            </a:pPr>
            <a:r>
              <a:rPr lang="en-US" dirty="0"/>
              <a:t>Not required to reside in precinct they are serving as an election judge. </a:t>
            </a:r>
          </a:p>
          <a:p>
            <a:pPr>
              <a:buFont typeface="Wingdings" panose="05000000000000000000" pitchFamily="2" charset="2"/>
              <a:buChar char="Ø"/>
            </a:pPr>
            <a:r>
              <a:rPr lang="en-US" dirty="0"/>
              <a:t>Able to read, write and speak English.</a:t>
            </a:r>
          </a:p>
          <a:p>
            <a:pPr>
              <a:buFont typeface="Wingdings" panose="05000000000000000000" pitchFamily="2" charset="2"/>
              <a:buChar char="Ø"/>
            </a:pPr>
            <a:r>
              <a:rPr lang="en-US" dirty="0"/>
              <a:t>Appointed by the appointing authority (city, township or county).</a:t>
            </a:r>
          </a:p>
          <a:p>
            <a:pPr>
              <a:buFont typeface="Wingdings" panose="05000000000000000000" pitchFamily="2" charset="2"/>
              <a:buChar char="Ø"/>
            </a:pPr>
            <a:r>
              <a:rPr lang="en-US" dirty="0"/>
              <a:t>Trained and certified as an election judge.</a:t>
            </a:r>
          </a:p>
          <a:p>
            <a:pPr lvl="1"/>
            <a:endParaRPr lang="en-US" dirty="0"/>
          </a:p>
          <a:p>
            <a:endParaRPr lang="en-US" dirty="0"/>
          </a:p>
        </p:txBody>
      </p:sp>
      <p:sp>
        <p:nvSpPr>
          <p:cNvPr id="2" name="Title 1"/>
          <p:cNvSpPr>
            <a:spLocks noGrp="1"/>
          </p:cNvSpPr>
          <p:nvPr>
            <p:ph type="title"/>
          </p:nvPr>
        </p:nvSpPr>
        <p:spPr/>
        <p:txBody>
          <a:bodyPr>
            <a:normAutofit/>
          </a:bodyPr>
          <a:lstStyle/>
          <a:p>
            <a:r>
              <a:rPr lang="en-US" sz="4400" b="1" dirty="0">
                <a:solidFill>
                  <a:srgbClr val="244C5A"/>
                </a:solidFill>
                <a:latin typeface="Book Antiqua" panose="02040602050305030304" pitchFamily="18" charset="0"/>
              </a:rPr>
              <a:t>Election Judge </a:t>
            </a:r>
            <a:r>
              <a:rPr lang="en-US" b="1" dirty="0">
                <a:solidFill>
                  <a:srgbClr val="244C5A"/>
                </a:solidFill>
                <a:latin typeface="Book Antiqua" panose="02040602050305030304" pitchFamily="18" charset="0"/>
              </a:rPr>
              <a:t>Qualifications</a:t>
            </a:r>
            <a:endParaRPr lang="en-US" sz="3600" dirty="0"/>
          </a:p>
        </p:txBody>
      </p:sp>
      <p:cxnSp>
        <p:nvCxnSpPr>
          <p:cNvPr id="4" name="Straight Connector 3">
            <a:extLst>
              <a:ext uri="{FF2B5EF4-FFF2-40B4-BE49-F238E27FC236}">
                <a16:creationId xmlns:a16="http://schemas.microsoft.com/office/drawing/2014/main" id="{1C4A13CE-CE05-45EF-9830-D0DD19AE54E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910C7A-241C-42CE-93D3-4CD8FAF33774}"/>
              </a:ext>
            </a:extLst>
          </p:cNvPr>
          <p:cNvSpPr txBox="1"/>
          <p:nvPr/>
        </p:nvSpPr>
        <p:spPr>
          <a:xfrm>
            <a:off x="5524500" y="5638800"/>
            <a:ext cx="2819400" cy="369332"/>
          </a:xfrm>
          <a:prstGeom prst="rect">
            <a:avLst/>
          </a:prstGeom>
          <a:noFill/>
        </p:spPr>
        <p:txBody>
          <a:bodyPr wrap="square">
            <a:spAutoFit/>
          </a:bodyPr>
          <a:lstStyle/>
          <a:p>
            <a:r>
              <a:rPr lang="en-US" sz="1800" dirty="0">
                <a:solidFill>
                  <a:srgbClr val="0070C0"/>
                </a:solidFill>
              </a:rPr>
              <a:t>(M.S. 204B.19, Subd. 1 &amp; 2)</a:t>
            </a:r>
          </a:p>
        </p:txBody>
      </p:sp>
      <p:sp>
        <p:nvSpPr>
          <p:cNvPr id="7" name="Slide Number Placeholder 6">
            <a:extLst>
              <a:ext uri="{FF2B5EF4-FFF2-40B4-BE49-F238E27FC236}">
                <a16:creationId xmlns:a16="http://schemas.microsoft.com/office/drawing/2014/main" id="{55F417A1-2BB7-8ACA-6A07-F576B12BA5C4}"/>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973477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516"/>
            <a:ext cx="8229600" cy="4312465"/>
          </a:xfrm>
        </p:spPr>
        <p:txBody>
          <a:bodyPr>
            <a:normAutofit lnSpcReduction="10000"/>
          </a:bodyPr>
          <a:lstStyle/>
          <a:p>
            <a:pPr>
              <a:buFont typeface="Wingdings" panose="05000000000000000000" pitchFamily="2" charset="2"/>
              <a:buChar char="Ø"/>
            </a:pPr>
            <a:r>
              <a:rPr lang="en-US" dirty="0"/>
              <a:t>Individuals not qualified to be election judges:</a:t>
            </a:r>
          </a:p>
          <a:p>
            <a:pPr lvl="1">
              <a:buFont typeface="Arial" panose="020B0604020202020204" pitchFamily="34" charset="0"/>
              <a:buChar char="•"/>
            </a:pPr>
            <a:r>
              <a:rPr lang="en-US" dirty="0"/>
              <a:t>Cannot be the spouse, parent, step-parent, child, stepchild, sibling or stepsibling of a candidate or another judge in the same precinct.</a:t>
            </a:r>
          </a:p>
          <a:p>
            <a:pPr lvl="2">
              <a:buFont typeface="Calibri" panose="020F0502020204030204" pitchFamily="34" charset="0"/>
              <a:buChar char="―"/>
            </a:pPr>
            <a:r>
              <a:rPr lang="en-US" dirty="0"/>
              <a:t>Election Judges who are related to each other can work in the same precinct provided they work separate shifts that do not run concurrently or overlap.</a:t>
            </a:r>
          </a:p>
          <a:p>
            <a:pPr lvl="1">
              <a:buFont typeface="Arial" panose="020B0604020202020204" pitchFamily="34" charset="0"/>
              <a:buChar char="•"/>
            </a:pPr>
            <a:r>
              <a:rPr lang="en-US" dirty="0"/>
              <a:t>Cannot live with any candidate on the ballot (either permanently or temporarily). </a:t>
            </a:r>
          </a:p>
          <a:p>
            <a:pPr lvl="1">
              <a:buFont typeface="Arial" panose="020B0604020202020204" pitchFamily="34" charset="0"/>
              <a:buChar char="•"/>
            </a:pPr>
            <a:r>
              <a:rPr lang="en-US" dirty="0"/>
              <a:t>Cannot be a candidate at that election.</a:t>
            </a:r>
          </a:p>
          <a:p>
            <a:pPr lvl="1">
              <a:buFont typeface="Arial" panose="020B0604020202020204" pitchFamily="34" charset="0"/>
              <a:buChar char="•"/>
            </a:pPr>
            <a:endParaRPr lang="en-US" dirty="0"/>
          </a:p>
          <a:p>
            <a:endParaRPr lang="en-US" dirty="0"/>
          </a:p>
        </p:txBody>
      </p:sp>
      <p:sp>
        <p:nvSpPr>
          <p:cNvPr id="2" name="Title 1"/>
          <p:cNvSpPr>
            <a:spLocks noGrp="1"/>
          </p:cNvSpPr>
          <p:nvPr>
            <p:ph type="title"/>
          </p:nvPr>
        </p:nvSpPr>
        <p:spPr>
          <a:xfrm>
            <a:off x="152400" y="457200"/>
            <a:ext cx="8839200" cy="1143000"/>
          </a:xfrm>
        </p:spPr>
        <p:txBody>
          <a:bodyPr>
            <a:normAutofit/>
          </a:bodyPr>
          <a:lstStyle/>
          <a:p>
            <a:r>
              <a:rPr lang="en-US" sz="4400" b="1" dirty="0">
                <a:solidFill>
                  <a:srgbClr val="244C5A"/>
                </a:solidFill>
                <a:latin typeface="Book Antiqua" panose="02040602050305030304" pitchFamily="18" charset="0"/>
              </a:rPr>
              <a:t>Election Judge </a:t>
            </a:r>
            <a:r>
              <a:rPr lang="en-US" b="1" dirty="0">
                <a:solidFill>
                  <a:srgbClr val="244C5A"/>
                </a:solidFill>
                <a:latin typeface="Book Antiqua" panose="02040602050305030304" pitchFamily="18" charset="0"/>
              </a:rPr>
              <a:t>Qualifications</a:t>
            </a:r>
            <a:endParaRPr lang="en-US" sz="3600" dirty="0"/>
          </a:p>
        </p:txBody>
      </p:sp>
      <p:cxnSp>
        <p:nvCxnSpPr>
          <p:cNvPr id="4" name="Straight Connector 3">
            <a:extLst>
              <a:ext uri="{FF2B5EF4-FFF2-40B4-BE49-F238E27FC236}">
                <a16:creationId xmlns:a16="http://schemas.microsoft.com/office/drawing/2014/main" id="{820DE032-AF9E-49B0-B265-23AB0D7738BA}"/>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6C17F31-F18B-4242-A7FB-7141C409B5FA}"/>
              </a:ext>
            </a:extLst>
          </p:cNvPr>
          <p:cNvSpPr txBox="1"/>
          <p:nvPr/>
        </p:nvSpPr>
        <p:spPr>
          <a:xfrm>
            <a:off x="5499100" y="5720813"/>
            <a:ext cx="2819400" cy="369332"/>
          </a:xfrm>
          <a:prstGeom prst="rect">
            <a:avLst/>
          </a:prstGeom>
          <a:noFill/>
        </p:spPr>
        <p:txBody>
          <a:bodyPr wrap="square">
            <a:spAutoFit/>
          </a:bodyPr>
          <a:lstStyle/>
          <a:p>
            <a:r>
              <a:rPr lang="en-US" sz="1800" dirty="0">
                <a:solidFill>
                  <a:srgbClr val="0070C0"/>
                </a:solidFill>
              </a:rPr>
              <a:t>(M.S. 204B.19, Subd. 1 &amp; 2)</a:t>
            </a:r>
          </a:p>
        </p:txBody>
      </p:sp>
      <p:sp>
        <p:nvSpPr>
          <p:cNvPr id="7" name="Slide Number Placeholder 6">
            <a:extLst>
              <a:ext uri="{FF2B5EF4-FFF2-40B4-BE49-F238E27FC236}">
                <a16:creationId xmlns:a16="http://schemas.microsoft.com/office/drawing/2014/main" id="{ECEBAA5B-0D8B-6607-116D-B3E231E12C50}"/>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364461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5"/>
            <a:ext cx="8229600" cy="4259281"/>
          </a:xfrm>
        </p:spPr>
        <p:txBody>
          <a:bodyPr>
            <a:normAutofit fontScale="92500" lnSpcReduction="10000"/>
          </a:bodyPr>
          <a:lstStyle/>
          <a:p>
            <a:pPr>
              <a:buFont typeface="Wingdings" panose="05000000000000000000" pitchFamily="2" charset="2"/>
              <a:buChar char="Ø"/>
            </a:pPr>
            <a:r>
              <a:rPr lang="en-US" dirty="0"/>
              <a:t>At least two election judges in each precinct must be affiliated with different major political parties.</a:t>
            </a:r>
          </a:p>
          <a:p>
            <a:pPr>
              <a:buFont typeface="Wingdings" panose="05000000000000000000" pitchFamily="2" charset="2"/>
              <a:buChar char="Ø"/>
            </a:pPr>
            <a:r>
              <a:rPr lang="en-US" dirty="0"/>
              <a:t>No more than half of the election judges in a precinct may be members of the same major political party. </a:t>
            </a:r>
          </a:p>
          <a:p>
            <a:pPr lvl="1">
              <a:buFont typeface="Arial" panose="020B0604020202020204" pitchFamily="34" charset="0"/>
              <a:buChar char="•"/>
            </a:pPr>
            <a:r>
              <a:rPr lang="en-US" dirty="0"/>
              <a:t>Exception - If the election board consists of an odd number of election judges:</a:t>
            </a:r>
          </a:p>
          <a:p>
            <a:pPr lvl="2">
              <a:buFont typeface="Calibri" panose="020F0502020204030204" pitchFamily="34" charset="0"/>
              <a:buChar char="―"/>
            </a:pPr>
            <a:r>
              <a:rPr lang="en-US" dirty="0"/>
              <a:t>Election judges who are members of the same major political party may be </a:t>
            </a:r>
            <a:r>
              <a:rPr lang="en-US" b="1" u="sng" dirty="0">
                <a:solidFill>
                  <a:srgbClr val="FF0000"/>
                </a:solidFill>
              </a:rPr>
              <a:t>one</a:t>
            </a:r>
            <a:r>
              <a:rPr lang="en-US" dirty="0"/>
              <a:t> more than half the number of election judges in that precinct.</a:t>
            </a:r>
          </a:p>
          <a:p>
            <a:pPr marL="0" indent="0">
              <a:buClr>
                <a:schemeClr val="tx1"/>
              </a:buClr>
              <a:buNone/>
            </a:pPr>
            <a:endParaRPr lang="en-US" sz="2900" dirty="0">
              <a:solidFill>
                <a:srgbClr val="0070C0"/>
              </a:solidFill>
            </a:endParaRPr>
          </a:p>
          <a:p>
            <a:pPr lvl="1"/>
            <a:endParaRPr lang="en-US" dirty="0"/>
          </a:p>
          <a:p>
            <a:endParaRPr lang="en-US" dirty="0"/>
          </a:p>
        </p:txBody>
      </p:sp>
      <p:sp>
        <p:nvSpPr>
          <p:cNvPr id="2" name="Title 1"/>
          <p:cNvSpPr>
            <a:spLocks noGrp="1"/>
          </p:cNvSpPr>
          <p:nvPr>
            <p:ph type="title"/>
          </p:nvPr>
        </p:nvSpPr>
        <p:spPr>
          <a:xfrm>
            <a:off x="304800" y="457200"/>
            <a:ext cx="8382000" cy="1143000"/>
          </a:xfrm>
        </p:spPr>
        <p:txBody>
          <a:bodyPr>
            <a:normAutofit/>
          </a:bodyPr>
          <a:lstStyle/>
          <a:p>
            <a:r>
              <a:rPr lang="en-US" sz="3200" b="1" dirty="0">
                <a:solidFill>
                  <a:srgbClr val="244C5A"/>
                </a:solidFill>
                <a:latin typeface="Book Antiqua" panose="02040602050305030304" pitchFamily="18" charset="0"/>
              </a:rPr>
              <a:t>Election Judge – Party Balance Requirement</a:t>
            </a:r>
            <a:endParaRPr lang="en-US" sz="32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B2E329-C6F7-4135-9A73-A1EEDD6B728F}"/>
              </a:ext>
            </a:extLst>
          </p:cNvPr>
          <p:cNvSpPr txBox="1"/>
          <p:nvPr/>
        </p:nvSpPr>
        <p:spPr>
          <a:xfrm>
            <a:off x="6629400" y="5783288"/>
            <a:ext cx="1600200" cy="369332"/>
          </a:xfrm>
          <a:prstGeom prst="rect">
            <a:avLst/>
          </a:prstGeom>
          <a:noFill/>
        </p:spPr>
        <p:txBody>
          <a:bodyPr wrap="square">
            <a:spAutoFit/>
          </a:bodyPr>
          <a:lstStyle/>
          <a:p>
            <a:r>
              <a:rPr lang="en-US" dirty="0">
                <a:solidFill>
                  <a:srgbClr val="0070C0"/>
                </a:solidFill>
              </a:rPr>
              <a:t>(M.S. 204B.19)</a:t>
            </a:r>
          </a:p>
        </p:txBody>
      </p:sp>
      <p:sp>
        <p:nvSpPr>
          <p:cNvPr id="7" name="Slide Number Placeholder 6">
            <a:extLst>
              <a:ext uri="{FF2B5EF4-FFF2-40B4-BE49-F238E27FC236}">
                <a16:creationId xmlns:a16="http://schemas.microsoft.com/office/drawing/2014/main" id="{ABB1E41A-1A9A-6FBF-5635-A51A754580DA}"/>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93487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00597"/>
          </a:xfrm>
        </p:spPr>
        <p:txBody>
          <a:bodyPr>
            <a:normAutofit/>
          </a:bodyPr>
          <a:lstStyle/>
          <a:p>
            <a:pPr>
              <a:buFont typeface="Wingdings" panose="05000000000000000000" pitchFamily="2" charset="2"/>
              <a:buChar char="Ø"/>
            </a:pPr>
            <a:r>
              <a:rPr lang="en-US" dirty="0"/>
              <a:t>The Minnesota Secretary of State provides election guides that provide relevant election information: </a:t>
            </a:r>
          </a:p>
          <a:p>
            <a:pPr>
              <a:buFont typeface="Wingdings" panose="05000000000000000000" pitchFamily="2" charset="2"/>
              <a:buChar char="Ø"/>
            </a:pPr>
            <a:r>
              <a:rPr lang="en-US" dirty="0">
                <a:solidFill>
                  <a:srgbClr val="000000"/>
                </a:solidFill>
              </a:rPr>
              <a:t>Current guides can be found on the Secretary of State’s website: </a:t>
            </a:r>
          </a:p>
          <a:p>
            <a:pPr marL="400050" lvl="1" indent="0">
              <a:buNone/>
            </a:pPr>
            <a:r>
              <a:rPr lang="en-US" dirty="0">
                <a:solidFill>
                  <a:srgbClr val="000000"/>
                </a:solidFill>
                <a:hlinkClick r:id="rId2"/>
              </a:rPr>
              <a:t>https://www.sos.state.mn.us/election-administration-campaigns/election-administration/election-guides/</a:t>
            </a:r>
            <a:endParaRPr lang="en-US" dirty="0">
              <a:solidFill>
                <a:srgbClr val="000000"/>
              </a:solidFill>
            </a:endParaRPr>
          </a:p>
          <a:p>
            <a:endParaRPr lang="en-US" dirty="0"/>
          </a:p>
        </p:txBody>
      </p:sp>
      <p:sp>
        <p:nvSpPr>
          <p:cNvPr id="2" name="Title 1"/>
          <p:cNvSpPr>
            <a:spLocks noGrp="1"/>
          </p:cNvSpPr>
          <p:nvPr>
            <p:ph type="title"/>
          </p:nvPr>
        </p:nvSpPr>
        <p:spPr>
          <a:xfrm>
            <a:off x="457200" y="457200"/>
            <a:ext cx="8229600" cy="854033"/>
          </a:xfrm>
        </p:spPr>
        <p:txBody>
          <a:bodyPr>
            <a:normAutofit/>
          </a:bodyPr>
          <a:lstStyle/>
          <a:p>
            <a:r>
              <a:rPr lang="en-US" b="1" dirty="0">
                <a:solidFill>
                  <a:srgbClr val="244C5A"/>
                </a:solidFill>
                <a:latin typeface="Book Antiqua" panose="02040602050305030304" pitchFamily="18" charset="0"/>
              </a:rPr>
              <a:t>Election Guides</a:t>
            </a:r>
            <a:endParaRPr lang="en-US" dirty="0"/>
          </a:p>
        </p:txBody>
      </p:sp>
      <p:cxnSp>
        <p:nvCxnSpPr>
          <p:cNvPr id="4" name="Straight Connector 3">
            <a:extLst>
              <a:ext uri="{FF2B5EF4-FFF2-40B4-BE49-F238E27FC236}">
                <a16:creationId xmlns:a16="http://schemas.microsoft.com/office/drawing/2014/main" id="{E7B104B6-374A-450B-85C9-E15629EECDFA}"/>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C276834-26D5-A80F-30CB-A7CFD9D6C629}"/>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4084027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5"/>
            <a:ext cx="8686800" cy="4259281"/>
          </a:xfrm>
        </p:spPr>
        <p:txBody>
          <a:bodyPr>
            <a:normAutofit/>
          </a:bodyPr>
          <a:lstStyle/>
          <a:p>
            <a:pPr marL="0" indent="0">
              <a:buClr>
                <a:schemeClr val="tx1"/>
              </a:buClr>
              <a:buNone/>
            </a:pPr>
            <a:r>
              <a:rPr lang="en-US" sz="2900" dirty="0"/>
              <a:t>1. Six (6)election judges are serving in polling place A.</a:t>
            </a:r>
          </a:p>
          <a:p>
            <a:pPr lvl="1">
              <a:buClr>
                <a:schemeClr val="tx1"/>
              </a:buClr>
              <a:buFont typeface="Arial" panose="020B0604020202020204" pitchFamily="34" charset="0"/>
              <a:buChar char="•"/>
            </a:pPr>
            <a:r>
              <a:rPr lang="en-US" sz="2500" dirty="0"/>
              <a:t>Three (3) of the election judges are Republican</a:t>
            </a:r>
          </a:p>
          <a:p>
            <a:pPr lvl="1">
              <a:buClr>
                <a:schemeClr val="tx1"/>
              </a:buClr>
              <a:buFont typeface="Arial" panose="020B0604020202020204" pitchFamily="34" charset="0"/>
              <a:buChar char="•"/>
            </a:pPr>
            <a:r>
              <a:rPr lang="en-US" sz="2500" dirty="0"/>
              <a:t>Two (2) of the election judges are DFL</a:t>
            </a:r>
          </a:p>
          <a:p>
            <a:pPr lvl="1">
              <a:buClr>
                <a:schemeClr val="tx1"/>
              </a:buClr>
              <a:buFont typeface="Arial" panose="020B0604020202020204" pitchFamily="34" charset="0"/>
              <a:buChar char="•"/>
            </a:pPr>
            <a:r>
              <a:rPr lang="en-US" sz="2500" dirty="0"/>
              <a:t>One (1) of the election judges are Legal Marijuana Now.</a:t>
            </a:r>
          </a:p>
          <a:p>
            <a:pPr lvl="1">
              <a:buClr>
                <a:schemeClr val="tx1"/>
              </a:buClr>
              <a:buFont typeface="Arial" panose="020B0604020202020204" pitchFamily="34" charset="0"/>
              <a:buChar char="•"/>
            </a:pPr>
            <a:endParaRPr lang="en-US" sz="2500" dirty="0"/>
          </a:p>
          <a:p>
            <a:pPr marL="0" indent="0">
              <a:buClr>
                <a:schemeClr val="tx1"/>
              </a:buClr>
              <a:buNone/>
            </a:pPr>
            <a:r>
              <a:rPr lang="en-US" sz="2900" dirty="0">
                <a:solidFill>
                  <a:srgbClr val="0070C0"/>
                </a:solidFill>
              </a:rPr>
              <a:t>Is the polling place party balanced?</a:t>
            </a:r>
          </a:p>
          <a:p>
            <a:pPr lvl="1"/>
            <a:endParaRPr lang="en-US" dirty="0"/>
          </a:p>
          <a:p>
            <a:endParaRPr lang="en-US" dirty="0"/>
          </a:p>
        </p:txBody>
      </p:sp>
      <p:sp>
        <p:nvSpPr>
          <p:cNvPr id="2" name="Title 1"/>
          <p:cNvSpPr>
            <a:spLocks noGrp="1"/>
          </p:cNvSpPr>
          <p:nvPr>
            <p:ph type="title"/>
          </p:nvPr>
        </p:nvSpPr>
        <p:spPr>
          <a:xfrm>
            <a:off x="304800" y="457200"/>
            <a:ext cx="8382000" cy="1143000"/>
          </a:xfrm>
        </p:spPr>
        <p:txBody>
          <a:bodyPr>
            <a:normAutofit/>
          </a:bodyPr>
          <a:lstStyle/>
          <a:p>
            <a:r>
              <a:rPr lang="en-US" sz="3200" b="1" dirty="0">
                <a:solidFill>
                  <a:srgbClr val="244C5A"/>
                </a:solidFill>
                <a:latin typeface="Book Antiqua" panose="02040602050305030304" pitchFamily="18" charset="0"/>
              </a:rPr>
              <a:t>Party Balance Examples</a:t>
            </a:r>
            <a:endParaRPr lang="en-US" sz="32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31C8076-2774-02A5-565E-000BE67A59F4}"/>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843389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5"/>
            <a:ext cx="8686800" cy="4259281"/>
          </a:xfrm>
        </p:spPr>
        <p:txBody>
          <a:bodyPr>
            <a:normAutofit/>
          </a:bodyPr>
          <a:lstStyle/>
          <a:p>
            <a:pPr marL="0" indent="0">
              <a:buClr>
                <a:schemeClr val="tx1"/>
              </a:buClr>
              <a:buNone/>
            </a:pPr>
            <a:r>
              <a:rPr lang="en-US" sz="2900" dirty="0"/>
              <a:t>1. Six (6) election judges are serving in polling place A.</a:t>
            </a:r>
          </a:p>
          <a:p>
            <a:pPr lvl="1">
              <a:buClr>
                <a:schemeClr val="tx1"/>
              </a:buClr>
              <a:buFont typeface="Arial" panose="020B0604020202020204" pitchFamily="34" charset="0"/>
              <a:buChar char="•"/>
            </a:pPr>
            <a:r>
              <a:rPr lang="en-US" sz="2500" dirty="0"/>
              <a:t>Three (3) of the election judges are Republican</a:t>
            </a:r>
          </a:p>
          <a:p>
            <a:pPr lvl="1">
              <a:buClr>
                <a:schemeClr val="tx1"/>
              </a:buClr>
              <a:buFont typeface="Arial" panose="020B0604020202020204" pitchFamily="34" charset="0"/>
              <a:buChar char="•"/>
            </a:pPr>
            <a:r>
              <a:rPr lang="en-US" sz="2500" dirty="0"/>
              <a:t>Two (2) of the election judges are DFL</a:t>
            </a:r>
          </a:p>
          <a:p>
            <a:pPr lvl="1">
              <a:buClr>
                <a:schemeClr val="tx1"/>
              </a:buClr>
              <a:buFont typeface="Arial" panose="020B0604020202020204" pitchFamily="34" charset="0"/>
              <a:buChar char="•"/>
            </a:pPr>
            <a:r>
              <a:rPr lang="en-US" sz="2500" dirty="0"/>
              <a:t>One (1) of the election judges are Leal Marijuana Now.</a:t>
            </a:r>
          </a:p>
          <a:p>
            <a:pPr marL="457200" lvl="1" indent="0">
              <a:buClr>
                <a:schemeClr val="tx1"/>
              </a:buClr>
              <a:buNone/>
            </a:pPr>
            <a:endParaRPr lang="en-US" sz="2500" dirty="0"/>
          </a:p>
          <a:p>
            <a:pPr marL="0" indent="0">
              <a:buClr>
                <a:schemeClr val="tx1"/>
              </a:buClr>
              <a:buNone/>
            </a:pPr>
            <a:r>
              <a:rPr lang="en-US" sz="2900" dirty="0">
                <a:solidFill>
                  <a:srgbClr val="0070C0"/>
                </a:solidFill>
              </a:rPr>
              <a:t>Answer: This polling place is party balanced.  At least two (2) judges are from different major political parties. No more than half of the total judges are from the same party.  </a:t>
            </a:r>
          </a:p>
          <a:p>
            <a:pPr marL="0" indent="0">
              <a:buClr>
                <a:schemeClr val="tx1"/>
              </a:buClr>
              <a:buNone/>
            </a:pPr>
            <a:endParaRPr lang="en-US" sz="2900" dirty="0">
              <a:solidFill>
                <a:srgbClr val="0070C0"/>
              </a:solidFill>
            </a:endParaRPr>
          </a:p>
          <a:p>
            <a:pPr marL="0" indent="0">
              <a:buClr>
                <a:schemeClr val="tx1"/>
              </a:buClr>
              <a:buNone/>
            </a:pPr>
            <a:endParaRPr lang="en-US" sz="2900" dirty="0">
              <a:solidFill>
                <a:srgbClr val="0070C0"/>
              </a:solidFill>
            </a:endParaRPr>
          </a:p>
          <a:p>
            <a:pPr lvl="1"/>
            <a:endParaRPr lang="en-US" dirty="0"/>
          </a:p>
          <a:p>
            <a:endParaRPr lang="en-US" dirty="0"/>
          </a:p>
        </p:txBody>
      </p:sp>
      <p:sp>
        <p:nvSpPr>
          <p:cNvPr id="2" name="Title 1"/>
          <p:cNvSpPr>
            <a:spLocks noGrp="1"/>
          </p:cNvSpPr>
          <p:nvPr>
            <p:ph type="title"/>
          </p:nvPr>
        </p:nvSpPr>
        <p:spPr>
          <a:xfrm>
            <a:off x="304800" y="457200"/>
            <a:ext cx="8382000" cy="1143000"/>
          </a:xfrm>
        </p:spPr>
        <p:txBody>
          <a:bodyPr>
            <a:normAutofit/>
          </a:bodyPr>
          <a:lstStyle/>
          <a:p>
            <a:r>
              <a:rPr lang="en-US" sz="3200" b="1" dirty="0">
                <a:solidFill>
                  <a:srgbClr val="244C5A"/>
                </a:solidFill>
                <a:latin typeface="Book Antiqua" panose="02040602050305030304" pitchFamily="18" charset="0"/>
              </a:rPr>
              <a:t>Party Balance Examples</a:t>
            </a:r>
            <a:endParaRPr lang="en-US" sz="32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1707AB3-643F-32D8-A0E6-3983ED9F0D8E}"/>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693648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5"/>
            <a:ext cx="8763000" cy="4259281"/>
          </a:xfrm>
        </p:spPr>
        <p:txBody>
          <a:bodyPr>
            <a:normAutofit/>
          </a:bodyPr>
          <a:lstStyle/>
          <a:p>
            <a:pPr marL="0" indent="0">
              <a:buClr>
                <a:schemeClr val="tx1"/>
              </a:buClr>
              <a:buNone/>
            </a:pPr>
            <a:r>
              <a:rPr lang="en-US" sz="2900" dirty="0"/>
              <a:t>2. Six (6) election judges are serving in polling place B.</a:t>
            </a:r>
          </a:p>
          <a:p>
            <a:pPr lvl="1">
              <a:buClr>
                <a:schemeClr val="tx1"/>
              </a:buClr>
              <a:buFont typeface="Arial" panose="020B0604020202020204" pitchFamily="34" charset="0"/>
              <a:buChar char="•"/>
            </a:pPr>
            <a:r>
              <a:rPr lang="en-US" sz="2500" dirty="0"/>
              <a:t>Four (4) of the election judges are DFL</a:t>
            </a:r>
          </a:p>
          <a:p>
            <a:pPr marL="742950" marR="0" lvl="1" indent="-285750" algn="l" defTabSz="914400" rtl="0" eaLnBrk="1" fontAlgn="auto" latinLnBrk="0" hangingPunct="1">
              <a:lnSpc>
                <a:spcPct val="100000"/>
              </a:lnSpc>
              <a:spcBef>
                <a:spcPct val="20000"/>
              </a:spcBef>
              <a:spcAft>
                <a:spcPts val="0"/>
              </a:spcAft>
              <a:buClr>
                <a:prstClr val="black"/>
              </a:buClr>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a:ea typeface="+mn-ea"/>
                <a:cs typeface="+mn-cs"/>
              </a:rPr>
              <a:t>One (1) of the election judges is Republican</a:t>
            </a:r>
          </a:p>
          <a:p>
            <a:pPr lvl="1">
              <a:buClr>
                <a:schemeClr val="tx1"/>
              </a:buClr>
              <a:buFont typeface="Arial" panose="020B0604020202020204" pitchFamily="34" charset="0"/>
              <a:buChar char="•"/>
            </a:pPr>
            <a:r>
              <a:rPr lang="en-US" sz="2500" dirty="0"/>
              <a:t>One (1) of the election judges has signed a statement that they are “unaffiliated” with a major political party</a:t>
            </a:r>
          </a:p>
          <a:p>
            <a:pPr marL="457200" lvl="1" indent="0">
              <a:buClr>
                <a:schemeClr val="tx1"/>
              </a:buClr>
              <a:buNone/>
            </a:pPr>
            <a:endParaRPr lang="en-US" sz="2500" dirty="0"/>
          </a:p>
          <a:p>
            <a:pPr marL="0" indent="0">
              <a:buClr>
                <a:schemeClr val="tx1"/>
              </a:buClr>
              <a:buNone/>
            </a:pPr>
            <a:r>
              <a:rPr lang="en-US" sz="2900" dirty="0">
                <a:solidFill>
                  <a:srgbClr val="0070C0"/>
                </a:solidFill>
              </a:rPr>
              <a:t>Is the polling place party balanced?</a:t>
            </a:r>
          </a:p>
          <a:p>
            <a:pPr lvl="1"/>
            <a:endParaRPr lang="en-US" dirty="0"/>
          </a:p>
          <a:p>
            <a:endParaRPr lang="en-US" dirty="0"/>
          </a:p>
        </p:txBody>
      </p:sp>
      <p:sp>
        <p:nvSpPr>
          <p:cNvPr id="2" name="Title 1"/>
          <p:cNvSpPr>
            <a:spLocks noGrp="1"/>
          </p:cNvSpPr>
          <p:nvPr>
            <p:ph type="title"/>
          </p:nvPr>
        </p:nvSpPr>
        <p:spPr>
          <a:xfrm>
            <a:off x="304800" y="457200"/>
            <a:ext cx="8382000" cy="1143000"/>
          </a:xfrm>
        </p:spPr>
        <p:txBody>
          <a:bodyPr>
            <a:normAutofit/>
          </a:bodyPr>
          <a:lstStyle/>
          <a:p>
            <a:r>
              <a:rPr lang="en-US" sz="3200" b="1" dirty="0">
                <a:solidFill>
                  <a:srgbClr val="244C5A"/>
                </a:solidFill>
                <a:latin typeface="Book Antiqua" panose="02040602050305030304" pitchFamily="18" charset="0"/>
              </a:rPr>
              <a:t>Party Balance Examples</a:t>
            </a:r>
            <a:endParaRPr lang="en-US" sz="32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7F1CEDA-A8CB-27B6-A564-CD3194A53C5A}"/>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407611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5"/>
            <a:ext cx="8382000" cy="4259281"/>
          </a:xfrm>
        </p:spPr>
        <p:txBody>
          <a:bodyPr>
            <a:normAutofit/>
          </a:bodyPr>
          <a:lstStyle/>
          <a:p>
            <a:pPr marL="0" indent="0">
              <a:buClr>
                <a:schemeClr val="tx1"/>
              </a:buClr>
              <a:buNone/>
            </a:pPr>
            <a:r>
              <a:rPr lang="en-US" sz="2900" dirty="0"/>
              <a:t>2. Six (6) election judges are serving in polling place B.</a:t>
            </a:r>
          </a:p>
          <a:p>
            <a:pPr lvl="1">
              <a:buClr>
                <a:schemeClr val="tx1"/>
              </a:buClr>
              <a:buFont typeface="Arial" panose="020B0604020202020204" pitchFamily="34" charset="0"/>
              <a:buChar char="•"/>
            </a:pPr>
            <a:r>
              <a:rPr lang="en-US" sz="2500" dirty="0"/>
              <a:t>Four (4) of the election judges are DFL</a:t>
            </a:r>
          </a:p>
          <a:p>
            <a:pPr marL="742950" marR="0" lvl="1" indent="-285750" algn="l" defTabSz="914400" rtl="0" eaLnBrk="1" fontAlgn="auto" latinLnBrk="0" hangingPunct="1">
              <a:lnSpc>
                <a:spcPct val="100000"/>
              </a:lnSpc>
              <a:spcBef>
                <a:spcPct val="20000"/>
              </a:spcBef>
              <a:spcAft>
                <a:spcPts val="0"/>
              </a:spcAft>
              <a:buClr>
                <a:prstClr val="black"/>
              </a:buClr>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a:ea typeface="+mn-ea"/>
                <a:cs typeface="+mn-cs"/>
              </a:rPr>
              <a:t>One (1) of the election judges is Republican</a:t>
            </a:r>
          </a:p>
          <a:p>
            <a:pPr lvl="1">
              <a:buClr>
                <a:schemeClr val="tx1"/>
              </a:buClr>
              <a:buFont typeface="Arial" panose="020B0604020202020204" pitchFamily="34" charset="0"/>
              <a:buChar char="•"/>
            </a:pPr>
            <a:r>
              <a:rPr lang="en-US" sz="2500" dirty="0"/>
              <a:t>One (1) of the election judges has signed a statement that they are “unaffiliated” with a major political party</a:t>
            </a:r>
          </a:p>
          <a:p>
            <a:pPr marL="457200" lvl="1" indent="0">
              <a:buClr>
                <a:schemeClr val="tx1"/>
              </a:buClr>
              <a:buNone/>
            </a:pPr>
            <a:endParaRPr lang="en-US" sz="2500" dirty="0"/>
          </a:p>
          <a:p>
            <a:pPr marL="0" indent="0">
              <a:buClr>
                <a:schemeClr val="tx1"/>
              </a:buClr>
              <a:buNone/>
            </a:pPr>
            <a:r>
              <a:rPr lang="en-US" sz="2900" dirty="0">
                <a:solidFill>
                  <a:srgbClr val="0070C0"/>
                </a:solidFill>
              </a:rPr>
              <a:t>Answer: This polling place is not in party balance.  There’s an even number of judges and more than half of the total judges are from the same party. </a:t>
            </a:r>
            <a:endParaRPr lang="en-US" dirty="0"/>
          </a:p>
          <a:p>
            <a:endParaRPr lang="en-US" dirty="0"/>
          </a:p>
        </p:txBody>
      </p:sp>
      <p:sp>
        <p:nvSpPr>
          <p:cNvPr id="2" name="Title 1"/>
          <p:cNvSpPr>
            <a:spLocks noGrp="1"/>
          </p:cNvSpPr>
          <p:nvPr>
            <p:ph type="title"/>
          </p:nvPr>
        </p:nvSpPr>
        <p:spPr>
          <a:xfrm>
            <a:off x="304800" y="457200"/>
            <a:ext cx="8382000" cy="1143000"/>
          </a:xfrm>
        </p:spPr>
        <p:txBody>
          <a:bodyPr>
            <a:normAutofit/>
          </a:bodyPr>
          <a:lstStyle/>
          <a:p>
            <a:r>
              <a:rPr lang="en-US" sz="3200" b="1" dirty="0">
                <a:solidFill>
                  <a:srgbClr val="244C5A"/>
                </a:solidFill>
                <a:latin typeface="Book Antiqua" panose="02040602050305030304" pitchFamily="18" charset="0"/>
              </a:rPr>
              <a:t>Party Balance Examples</a:t>
            </a:r>
            <a:endParaRPr lang="en-US" sz="32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D190650-7E0A-2DF5-D7C9-2B3B711D7598}"/>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1566818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5"/>
            <a:ext cx="8839200" cy="4259281"/>
          </a:xfrm>
        </p:spPr>
        <p:txBody>
          <a:bodyPr>
            <a:normAutofit/>
          </a:bodyPr>
          <a:lstStyle/>
          <a:p>
            <a:pPr marL="0" indent="0">
              <a:buClr>
                <a:schemeClr val="tx1"/>
              </a:buClr>
              <a:buNone/>
            </a:pPr>
            <a:r>
              <a:rPr lang="en-US" sz="2900" dirty="0"/>
              <a:t>3. Seven (7) election judges are serving in polling place C.</a:t>
            </a:r>
          </a:p>
          <a:p>
            <a:pPr lvl="1">
              <a:buClr>
                <a:schemeClr val="tx1"/>
              </a:buClr>
              <a:buFont typeface="Arial" panose="020B0604020202020204" pitchFamily="34" charset="0"/>
              <a:buChar char="•"/>
            </a:pPr>
            <a:r>
              <a:rPr lang="en-US" sz="2500" dirty="0"/>
              <a:t>Four (4) of the election judges are DFL</a:t>
            </a:r>
          </a:p>
          <a:p>
            <a:pPr marL="742950" marR="0" lvl="1" indent="-285750" algn="l" defTabSz="914400" rtl="0" eaLnBrk="1" fontAlgn="auto" latinLnBrk="0" hangingPunct="1">
              <a:lnSpc>
                <a:spcPct val="100000"/>
              </a:lnSpc>
              <a:spcBef>
                <a:spcPct val="20000"/>
              </a:spcBef>
              <a:spcAft>
                <a:spcPts val="0"/>
              </a:spcAft>
              <a:buClr>
                <a:prstClr val="black"/>
              </a:buClr>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a:ea typeface="+mn-ea"/>
                <a:cs typeface="+mn-cs"/>
              </a:rPr>
              <a:t>Two (2) of the election judges are Republican</a:t>
            </a:r>
          </a:p>
          <a:p>
            <a:pPr lvl="1">
              <a:buClr>
                <a:schemeClr val="tx1"/>
              </a:buClr>
              <a:buFont typeface="Arial" panose="020B0604020202020204" pitchFamily="34" charset="0"/>
              <a:buChar char="•"/>
            </a:pPr>
            <a:r>
              <a:rPr lang="en-US" sz="2500" dirty="0"/>
              <a:t>One (1) of the election judges has signed a statement that they are “unaffiliated” with a major political party</a:t>
            </a:r>
          </a:p>
          <a:p>
            <a:pPr marL="457200" lvl="1" indent="0">
              <a:buClr>
                <a:schemeClr val="tx1"/>
              </a:buClr>
              <a:buNone/>
            </a:pPr>
            <a:endParaRPr lang="en-US" sz="2500" dirty="0"/>
          </a:p>
          <a:p>
            <a:pPr marL="0" indent="0">
              <a:buClr>
                <a:schemeClr val="tx1"/>
              </a:buClr>
              <a:buNone/>
            </a:pPr>
            <a:r>
              <a:rPr lang="en-US" sz="2900" dirty="0">
                <a:solidFill>
                  <a:srgbClr val="0070C0"/>
                </a:solidFill>
              </a:rPr>
              <a:t>Is the polling place party balanced?</a:t>
            </a:r>
          </a:p>
          <a:p>
            <a:pPr lvl="1"/>
            <a:endParaRPr lang="en-US" dirty="0"/>
          </a:p>
          <a:p>
            <a:endParaRPr lang="en-US" dirty="0"/>
          </a:p>
        </p:txBody>
      </p:sp>
      <p:sp>
        <p:nvSpPr>
          <p:cNvPr id="2" name="Title 1"/>
          <p:cNvSpPr>
            <a:spLocks noGrp="1"/>
          </p:cNvSpPr>
          <p:nvPr>
            <p:ph type="title"/>
          </p:nvPr>
        </p:nvSpPr>
        <p:spPr>
          <a:xfrm>
            <a:off x="304800" y="457200"/>
            <a:ext cx="8382000" cy="1143000"/>
          </a:xfrm>
        </p:spPr>
        <p:txBody>
          <a:bodyPr>
            <a:normAutofit/>
          </a:bodyPr>
          <a:lstStyle/>
          <a:p>
            <a:r>
              <a:rPr lang="en-US" sz="3200" b="1" dirty="0">
                <a:solidFill>
                  <a:srgbClr val="244C5A"/>
                </a:solidFill>
                <a:latin typeface="Book Antiqua" panose="02040602050305030304" pitchFamily="18" charset="0"/>
              </a:rPr>
              <a:t>Party Balance Examples</a:t>
            </a:r>
            <a:endParaRPr lang="en-US" sz="32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A9C19D4-4C44-E5B6-164D-B7B320C32D8A}"/>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2156919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799"/>
            <a:ext cx="8839200" cy="4571997"/>
          </a:xfrm>
        </p:spPr>
        <p:txBody>
          <a:bodyPr>
            <a:normAutofit fontScale="85000" lnSpcReduction="20000"/>
          </a:bodyPr>
          <a:lstStyle/>
          <a:p>
            <a:pPr marL="0" indent="0">
              <a:buClr>
                <a:schemeClr val="tx1"/>
              </a:buClr>
              <a:buNone/>
            </a:pPr>
            <a:r>
              <a:rPr lang="en-US" sz="2900" dirty="0"/>
              <a:t>3. Seven (7) election judges are serving in polling place C.</a:t>
            </a:r>
          </a:p>
          <a:p>
            <a:pPr lvl="1">
              <a:buClr>
                <a:schemeClr val="tx1"/>
              </a:buClr>
              <a:buFont typeface="Arial" panose="020B0604020202020204" pitchFamily="34" charset="0"/>
              <a:buChar char="•"/>
            </a:pPr>
            <a:r>
              <a:rPr lang="en-US" sz="2500" dirty="0"/>
              <a:t>Four (4) of the election judges are DFL</a:t>
            </a:r>
          </a:p>
          <a:p>
            <a:pPr marL="742950" marR="0" lvl="1" indent="-285750" algn="l" defTabSz="914400" rtl="0" eaLnBrk="1" fontAlgn="auto" latinLnBrk="0" hangingPunct="1">
              <a:lnSpc>
                <a:spcPct val="100000"/>
              </a:lnSpc>
              <a:spcBef>
                <a:spcPct val="20000"/>
              </a:spcBef>
              <a:spcAft>
                <a:spcPts val="0"/>
              </a:spcAft>
              <a:buClr>
                <a:prstClr val="black"/>
              </a:buClr>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a:ea typeface="+mn-ea"/>
                <a:cs typeface="+mn-cs"/>
              </a:rPr>
              <a:t>Two (2) of the election judges are Republican</a:t>
            </a:r>
          </a:p>
          <a:p>
            <a:pPr lvl="1">
              <a:buClr>
                <a:schemeClr val="tx1"/>
              </a:buClr>
              <a:buFont typeface="Arial" panose="020B0604020202020204" pitchFamily="34" charset="0"/>
              <a:buChar char="•"/>
            </a:pPr>
            <a:r>
              <a:rPr lang="en-US" sz="2500" dirty="0"/>
              <a:t>One (1) of the election judges has signed a statement that they are “unaffiliated” with a major political party</a:t>
            </a:r>
          </a:p>
          <a:p>
            <a:pPr marL="457200" lvl="1" indent="0">
              <a:buClr>
                <a:schemeClr val="tx1"/>
              </a:buClr>
              <a:buNone/>
            </a:pPr>
            <a:r>
              <a:rPr lang="en-US" sz="2900" dirty="0">
                <a:solidFill>
                  <a:srgbClr val="0070C0"/>
                </a:solidFill>
              </a:rPr>
              <a:t>Answer: This polling place is party balanced.  At least two (2) judges are from different major political parties. </a:t>
            </a:r>
          </a:p>
          <a:p>
            <a:pPr lvl="1">
              <a:buFont typeface="Arial" panose="020B0604020202020204" pitchFamily="34" charset="0"/>
              <a:buChar char="•"/>
            </a:pPr>
            <a:endParaRPr lang="en-US" sz="1900" dirty="0">
              <a:solidFill>
                <a:srgbClr val="0070C0"/>
              </a:solidFill>
            </a:endParaRPr>
          </a:p>
          <a:p>
            <a:pPr marL="457200" lvl="1" indent="0">
              <a:buNone/>
            </a:pPr>
            <a:r>
              <a:rPr lang="en-US" sz="2900" dirty="0">
                <a:solidFill>
                  <a:srgbClr val="0070C0"/>
                </a:solidFill>
              </a:rPr>
              <a:t>More than half of the total judges are from the same party. Because the precinct contains an odd number of judges, election judges </a:t>
            </a:r>
            <a:r>
              <a:rPr lang="en-US" dirty="0">
                <a:solidFill>
                  <a:srgbClr val="0070C0"/>
                </a:solidFill>
              </a:rPr>
              <a:t>who are members of the same major political party may be </a:t>
            </a:r>
            <a:r>
              <a:rPr lang="en-US" b="1" u="sng" dirty="0">
                <a:solidFill>
                  <a:srgbClr val="0070C0"/>
                </a:solidFill>
              </a:rPr>
              <a:t>one</a:t>
            </a:r>
            <a:r>
              <a:rPr lang="en-US" dirty="0">
                <a:solidFill>
                  <a:srgbClr val="0070C0"/>
                </a:solidFill>
              </a:rPr>
              <a:t> more than half the number of election judges in that precinct.</a:t>
            </a:r>
          </a:p>
          <a:p>
            <a:pPr marL="0" indent="0">
              <a:buClr>
                <a:schemeClr val="tx1"/>
              </a:buClr>
              <a:buNone/>
            </a:pPr>
            <a:endParaRPr lang="en-US" sz="2900" dirty="0">
              <a:solidFill>
                <a:srgbClr val="0070C0"/>
              </a:solidFill>
            </a:endParaRPr>
          </a:p>
          <a:p>
            <a:pPr lvl="1"/>
            <a:endParaRPr lang="en-US" dirty="0"/>
          </a:p>
          <a:p>
            <a:endParaRPr lang="en-US" dirty="0"/>
          </a:p>
        </p:txBody>
      </p:sp>
      <p:sp>
        <p:nvSpPr>
          <p:cNvPr id="2" name="Title 1"/>
          <p:cNvSpPr>
            <a:spLocks noGrp="1"/>
          </p:cNvSpPr>
          <p:nvPr>
            <p:ph type="title"/>
          </p:nvPr>
        </p:nvSpPr>
        <p:spPr>
          <a:xfrm>
            <a:off x="304800" y="457200"/>
            <a:ext cx="8382000" cy="1143000"/>
          </a:xfrm>
        </p:spPr>
        <p:txBody>
          <a:bodyPr>
            <a:normAutofit/>
          </a:bodyPr>
          <a:lstStyle/>
          <a:p>
            <a:r>
              <a:rPr lang="en-US" sz="3200" b="1" dirty="0">
                <a:solidFill>
                  <a:srgbClr val="244C5A"/>
                </a:solidFill>
                <a:latin typeface="Book Antiqua" panose="02040602050305030304" pitchFamily="18" charset="0"/>
              </a:rPr>
              <a:t>Party Balance Examples</a:t>
            </a:r>
            <a:endParaRPr lang="en-US" sz="32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210437D-9819-D290-FC60-1A364ED2A0DA}"/>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1204797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5"/>
            <a:ext cx="8839200" cy="4259281"/>
          </a:xfrm>
        </p:spPr>
        <p:txBody>
          <a:bodyPr>
            <a:normAutofit/>
          </a:bodyPr>
          <a:lstStyle/>
          <a:p>
            <a:pPr marL="0" indent="0">
              <a:buClr>
                <a:schemeClr val="tx1"/>
              </a:buClr>
              <a:buNone/>
            </a:pPr>
            <a:r>
              <a:rPr lang="en-US" sz="2900" dirty="0"/>
              <a:t>4. Five (5) election judges are serving in polling place D.</a:t>
            </a:r>
          </a:p>
          <a:p>
            <a:pPr lvl="1">
              <a:buClr>
                <a:schemeClr val="tx1"/>
              </a:buClr>
              <a:buFont typeface="Arial" panose="020B0604020202020204" pitchFamily="34" charset="0"/>
              <a:buChar char="•"/>
            </a:pPr>
            <a:r>
              <a:rPr lang="en-US" sz="2500" dirty="0"/>
              <a:t>One (1) of the election judges is Grassroots-Legalize Cannabis Party</a:t>
            </a:r>
          </a:p>
          <a:p>
            <a:pPr lvl="1">
              <a:buClr>
                <a:schemeClr val="tx1"/>
              </a:buClr>
              <a:buFont typeface="Arial" panose="020B0604020202020204" pitchFamily="34" charset="0"/>
              <a:buChar char="•"/>
            </a:pPr>
            <a:r>
              <a:rPr kumimoji="0" lang="en-US" sz="2500" b="0" i="0" u="none" strike="noStrike" kern="1200" cap="none" spc="0" normalizeH="0" baseline="0" noProof="0" dirty="0">
                <a:ln>
                  <a:noFill/>
                </a:ln>
                <a:solidFill>
                  <a:prstClr val="black"/>
                </a:solidFill>
                <a:effectLst/>
                <a:uLnTx/>
                <a:uFillTx/>
                <a:latin typeface="Calibri"/>
                <a:ea typeface="+mn-ea"/>
                <a:cs typeface="+mn-cs"/>
              </a:rPr>
              <a:t>One (1) of the election judges is Republican</a:t>
            </a:r>
            <a:endParaRPr lang="en-US" sz="2500" dirty="0"/>
          </a:p>
          <a:p>
            <a:pPr lvl="1">
              <a:buClr>
                <a:schemeClr val="tx1"/>
              </a:buClr>
              <a:buFont typeface="Arial" panose="020B0604020202020204" pitchFamily="34" charset="0"/>
              <a:buChar char="•"/>
            </a:pPr>
            <a:r>
              <a:rPr lang="en-US" sz="2500" dirty="0"/>
              <a:t>Three (3) of the election judges have signed statements that they are “unaffiliated” with a major political party</a:t>
            </a:r>
          </a:p>
          <a:p>
            <a:pPr marL="457200" lvl="1" indent="0">
              <a:buClr>
                <a:schemeClr val="tx1"/>
              </a:buClr>
              <a:buNone/>
            </a:pPr>
            <a:endParaRPr lang="en-US" sz="2500" dirty="0"/>
          </a:p>
          <a:p>
            <a:pPr marL="0" indent="0">
              <a:buClr>
                <a:schemeClr val="tx1"/>
              </a:buClr>
              <a:buNone/>
            </a:pPr>
            <a:r>
              <a:rPr lang="en-US" sz="2900" dirty="0">
                <a:solidFill>
                  <a:srgbClr val="0070C0"/>
                </a:solidFill>
              </a:rPr>
              <a:t>Is the polling place party balanced?</a:t>
            </a:r>
          </a:p>
          <a:p>
            <a:pPr lvl="1"/>
            <a:endParaRPr lang="en-US" dirty="0"/>
          </a:p>
          <a:p>
            <a:endParaRPr lang="en-US" dirty="0"/>
          </a:p>
        </p:txBody>
      </p:sp>
      <p:sp>
        <p:nvSpPr>
          <p:cNvPr id="2" name="Title 1"/>
          <p:cNvSpPr>
            <a:spLocks noGrp="1"/>
          </p:cNvSpPr>
          <p:nvPr>
            <p:ph type="title"/>
          </p:nvPr>
        </p:nvSpPr>
        <p:spPr>
          <a:xfrm>
            <a:off x="304800" y="457200"/>
            <a:ext cx="8382000" cy="1143000"/>
          </a:xfrm>
        </p:spPr>
        <p:txBody>
          <a:bodyPr>
            <a:normAutofit/>
          </a:bodyPr>
          <a:lstStyle/>
          <a:p>
            <a:r>
              <a:rPr lang="en-US" sz="3200" b="1" dirty="0">
                <a:solidFill>
                  <a:srgbClr val="244C5A"/>
                </a:solidFill>
                <a:latin typeface="Book Antiqua" panose="02040602050305030304" pitchFamily="18" charset="0"/>
              </a:rPr>
              <a:t>Party Balance Examples</a:t>
            </a:r>
            <a:endParaRPr lang="en-US" sz="32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7F90FA9-FADA-6EA0-6616-BCA1872400B8}"/>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22773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5"/>
            <a:ext cx="8839200" cy="4259281"/>
          </a:xfrm>
        </p:spPr>
        <p:txBody>
          <a:bodyPr>
            <a:normAutofit fontScale="92500" lnSpcReduction="10000"/>
          </a:bodyPr>
          <a:lstStyle/>
          <a:p>
            <a:pPr marL="0" indent="0">
              <a:buClr>
                <a:schemeClr val="tx1"/>
              </a:buClr>
              <a:buNone/>
            </a:pPr>
            <a:r>
              <a:rPr lang="en-US" sz="2900" dirty="0"/>
              <a:t>4. Five (5) election judges are serving in polling place D.</a:t>
            </a:r>
          </a:p>
          <a:p>
            <a:pPr lvl="1">
              <a:buClr>
                <a:schemeClr val="tx1"/>
              </a:buClr>
              <a:buFont typeface="Arial" panose="020B0604020202020204" pitchFamily="34" charset="0"/>
              <a:buChar char="•"/>
            </a:pPr>
            <a:r>
              <a:rPr lang="en-US" sz="2500" dirty="0"/>
              <a:t>One (1) of the election judges is Grassroots-Legalize Cannabis Party</a:t>
            </a:r>
          </a:p>
          <a:p>
            <a:pPr lvl="1">
              <a:buClr>
                <a:schemeClr val="tx1"/>
              </a:buClr>
              <a:buFont typeface="Arial" panose="020B0604020202020204" pitchFamily="34" charset="0"/>
              <a:buChar char="•"/>
            </a:pPr>
            <a:r>
              <a:rPr kumimoji="0" lang="en-US" sz="2500" b="0" i="0" u="none" strike="noStrike" kern="1200" cap="none" spc="0" normalizeH="0" baseline="0" noProof="0" dirty="0">
                <a:ln>
                  <a:noFill/>
                </a:ln>
                <a:solidFill>
                  <a:prstClr val="black"/>
                </a:solidFill>
                <a:effectLst/>
                <a:uLnTx/>
                <a:uFillTx/>
                <a:latin typeface="Calibri"/>
                <a:ea typeface="+mn-ea"/>
                <a:cs typeface="+mn-cs"/>
              </a:rPr>
              <a:t>One (1) of the election judges is Republican</a:t>
            </a:r>
            <a:endParaRPr lang="en-US" sz="2500" dirty="0"/>
          </a:p>
          <a:p>
            <a:pPr lvl="1">
              <a:buClr>
                <a:schemeClr val="tx1"/>
              </a:buClr>
              <a:buFont typeface="Arial" panose="020B0604020202020204" pitchFamily="34" charset="0"/>
              <a:buChar char="•"/>
            </a:pPr>
            <a:r>
              <a:rPr lang="en-US" sz="2500" dirty="0"/>
              <a:t>Three (3) of the election judges have signed statements that they are “unaffiliated” with a major political party</a:t>
            </a:r>
          </a:p>
          <a:p>
            <a:pPr marL="457200" lvl="1" indent="0">
              <a:buClr>
                <a:schemeClr val="tx1"/>
              </a:buClr>
              <a:buNone/>
            </a:pPr>
            <a:endParaRPr lang="en-US" sz="2500" dirty="0"/>
          </a:p>
          <a:p>
            <a:pPr marL="0" indent="0">
              <a:buClr>
                <a:schemeClr val="tx1"/>
              </a:buClr>
              <a:buNone/>
            </a:pPr>
            <a:r>
              <a:rPr lang="en-US" sz="2900" dirty="0">
                <a:solidFill>
                  <a:srgbClr val="0070C0"/>
                </a:solidFill>
              </a:rPr>
              <a:t>Answer: This polling place is party balanced.  At least two (2) judges are from different major political parties. No more than half of the total judges are from the same major political party.  </a:t>
            </a:r>
          </a:p>
          <a:p>
            <a:pPr lvl="1"/>
            <a:endParaRPr lang="en-US" dirty="0"/>
          </a:p>
          <a:p>
            <a:endParaRPr lang="en-US" dirty="0"/>
          </a:p>
        </p:txBody>
      </p:sp>
      <p:sp>
        <p:nvSpPr>
          <p:cNvPr id="2" name="Title 1"/>
          <p:cNvSpPr>
            <a:spLocks noGrp="1"/>
          </p:cNvSpPr>
          <p:nvPr>
            <p:ph type="title"/>
          </p:nvPr>
        </p:nvSpPr>
        <p:spPr>
          <a:xfrm>
            <a:off x="304800" y="457200"/>
            <a:ext cx="8382000" cy="1143000"/>
          </a:xfrm>
        </p:spPr>
        <p:txBody>
          <a:bodyPr>
            <a:normAutofit/>
          </a:bodyPr>
          <a:lstStyle/>
          <a:p>
            <a:r>
              <a:rPr lang="en-US" sz="3200" b="1" dirty="0">
                <a:solidFill>
                  <a:srgbClr val="244C5A"/>
                </a:solidFill>
                <a:latin typeface="Book Antiqua" panose="02040602050305030304" pitchFamily="18" charset="0"/>
              </a:rPr>
              <a:t>Party Balance Examples</a:t>
            </a:r>
            <a:endParaRPr lang="en-US" sz="32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AF6629C-A40E-E790-8D50-EAD55DDC2D12}"/>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4123427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040" y="1384596"/>
            <a:ext cx="8229600" cy="4190999"/>
          </a:xfrm>
        </p:spPr>
        <p:txBody>
          <a:bodyPr>
            <a:normAutofit/>
          </a:bodyPr>
          <a:lstStyle/>
          <a:p>
            <a:pPr>
              <a:buFont typeface="Wingdings" panose="05000000000000000000" pitchFamily="2" charset="2"/>
              <a:buChar char="Ø"/>
            </a:pPr>
            <a:r>
              <a:rPr lang="en-US" sz="2800" dirty="0"/>
              <a:t>At the minimum, two election judges must be affiliated with two different major political parties.</a:t>
            </a:r>
          </a:p>
          <a:p>
            <a:pPr>
              <a:buFont typeface="Wingdings" panose="05000000000000000000" pitchFamily="2" charset="2"/>
              <a:buChar char="Ø"/>
            </a:pPr>
            <a:r>
              <a:rPr lang="en-US" sz="2800" b="1" u="sng" dirty="0"/>
              <a:t>Do not </a:t>
            </a:r>
            <a:r>
              <a:rPr lang="en-US" sz="2800" dirty="0"/>
              <a:t>suggest to election judges to “switch their major party affiliation.</a:t>
            </a:r>
          </a:p>
          <a:p>
            <a:pPr>
              <a:buFont typeface="Wingdings" panose="05000000000000000000" pitchFamily="2" charset="2"/>
              <a:buChar char="Ø"/>
            </a:pPr>
            <a:endParaRPr lang="en-US" sz="2800" dirty="0"/>
          </a:p>
          <a:p>
            <a:pPr>
              <a:buFont typeface="Wingdings" panose="05000000000000000000" pitchFamily="2" charset="2"/>
              <a:buChar char="Ø"/>
            </a:pPr>
            <a:endParaRPr lang="en-US" sz="2500" dirty="0"/>
          </a:p>
          <a:p>
            <a:pPr marL="0" indent="0">
              <a:buClr>
                <a:schemeClr val="tx1"/>
              </a:buClr>
              <a:buNone/>
            </a:pPr>
            <a:endParaRPr lang="en-US" sz="2900" dirty="0">
              <a:solidFill>
                <a:srgbClr val="0070C0"/>
              </a:solidFill>
            </a:endParaRPr>
          </a:p>
          <a:p>
            <a:pPr lvl="1"/>
            <a:endParaRPr lang="en-US" dirty="0"/>
          </a:p>
          <a:p>
            <a:endParaRPr lang="en-US" dirty="0"/>
          </a:p>
        </p:txBody>
      </p:sp>
      <p:sp>
        <p:nvSpPr>
          <p:cNvPr id="2" name="Title 1"/>
          <p:cNvSpPr>
            <a:spLocks noGrp="1"/>
          </p:cNvSpPr>
          <p:nvPr>
            <p:ph type="title"/>
          </p:nvPr>
        </p:nvSpPr>
        <p:spPr/>
        <p:txBody>
          <a:bodyPr>
            <a:normAutofit/>
          </a:bodyPr>
          <a:lstStyle/>
          <a:p>
            <a:r>
              <a:rPr lang="en-US" sz="4000" b="1" dirty="0">
                <a:solidFill>
                  <a:srgbClr val="244C5A"/>
                </a:solidFill>
                <a:latin typeface="Book Antiqua" panose="02040602050305030304" pitchFamily="18" charset="0"/>
              </a:rPr>
              <a:t>Party Balance</a:t>
            </a:r>
            <a:endParaRPr lang="en-US" sz="40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1ACCD18-DA20-3950-959A-AE36DE170E9C}"/>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907306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6"/>
            <a:ext cx="8229600" cy="3886194"/>
          </a:xfrm>
        </p:spPr>
        <p:txBody>
          <a:bodyPr>
            <a:normAutofit/>
          </a:bodyPr>
          <a:lstStyle/>
          <a:p>
            <a:pPr>
              <a:buFont typeface="Wingdings" panose="05000000000000000000" pitchFamily="2" charset="2"/>
              <a:buChar char="Ø"/>
            </a:pPr>
            <a:r>
              <a:rPr lang="en-US" dirty="0"/>
              <a:t>Minimum 4 election judges shall be appointed for each precinct in a state election.</a:t>
            </a:r>
          </a:p>
          <a:p>
            <a:pPr lvl="1">
              <a:buFont typeface="Arial" panose="020B0604020202020204" pitchFamily="34" charset="0"/>
              <a:buChar char="•"/>
            </a:pPr>
            <a:r>
              <a:rPr lang="en-US" dirty="0"/>
              <a:t>Minimum of 3 election judges for precincts with fewer than 500 registered voters of 14 weeks before the state primary. </a:t>
            </a:r>
          </a:p>
          <a:p>
            <a:pPr lvl="1">
              <a:buFont typeface="Arial" panose="020B0604020202020204" pitchFamily="34" charset="0"/>
              <a:buChar char="•"/>
            </a:pPr>
            <a:r>
              <a:rPr lang="en-US" dirty="0"/>
              <a:t>Election Judge trainees are not counted towards the minimum number of election judges.  </a:t>
            </a:r>
          </a:p>
          <a:p>
            <a:pPr>
              <a:buFont typeface="Wingdings" panose="05000000000000000000" pitchFamily="2" charset="2"/>
              <a:buChar char="Ø"/>
            </a:pPr>
            <a:endParaRPr lang="en-US" dirty="0"/>
          </a:p>
          <a:p>
            <a:endParaRPr lang="en-US" dirty="0"/>
          </a:p>
        </p:txBody>
      </p:sp>
      <p:sp>
        <p:nvSpPr>
          <p:cNvPr id="2" name="Title 1"/>
          <p:cNvSpPr>
            <a:spLocks noGrp="1"/>
          </p:cNvSpPr>
          <p:nvPr>
            <p:ph type="title"/>
          </p:nvPr>
        </p:nvSpPr>
        <p:spPr/>
        <p:txBody>
          <a:bodyPr>
            <a:normAutofit fontScale="90000"/>
          </a:bodyPr>
          <a:lstStyle/>
          <a:p>
            <a:r>
              <a:rPr lang="en-US" sz="4000" b="1" dirty="0">
                <a:solidFill>
                  <a:srgbClr val="244C5A"/>
                </a:solidFill>
                <a:latin typeface="Book Antiqua" panose="02040602050305030304" pitchFamily="18" charset="0"/>
              </a:rPr>
              <a:t>Election Judge – Polling Place Staffing</a:t>
            </a:r>
            <a:endParaRPr lang="en-US" sz="40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C55113F-4ADE-4EEB-8768-EA42ACF649EC}"/>
              </a:ext>
            </a:extLst>
          </p:cNvPr>
          <p:cNvSpPr txBox="1"/>
          <p:nvPr/>
        </p:nvSpPr>
        <p:spPr>
          <a:xfrm>
            <a:off x="6591300" y="5575009"/>
            <a:ext cx="1752600" cy="369332"/>
          </a:xfrm>
          <a:prstGeom prst="rect">
            <a:avLst/>
          </a:prstGeom>
          <a:noFill/>
        </p:spPr>
        <p:txBody>
          <a:bodyPr wrap="square">
            <a:spAutoFit/>
          </a:bodyPr>
          <a:lstStyle/>
          <a:p>
            <a:r>
              <a:rPr lang="en-US" dirty="0">
                <a:solidFill>
                  <a:srgbClr val="0070C0"/>
                </a:solidFill>
              </a:rPr>
              <a:t>(M.S. 204B.22)</a:t>
            </a:r>
          </a:p>
        </p:txBody>
      </p:sp>
      <p:sp>
        <p:nvSpPr>
          <p:cNvPr id="7" name="Slide Number Placeholder 6">
            <a:extLst>
              <a:ext uri="{FF2B5EF4-FFF2-40B4-BE49-F238E27FC236}">
                <a16:creationId xmlns:a16="http://schemas.microsoft.com/office/drawing/2014/main" id="{C8A86E74-0462-8062-D0B4-E6ECC312318A}"/>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355410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Ø"/>
            </a:pPr>
            <a:r>
              <a:rPr lang="en-US" dirty="0"/>
              <a:t>Make arrangements for use of polling place.</a:t>
            </a:r>
          </a:p>
          <a:p>
            <a:pPr>
              <a:buFont typeface="Wingdings" panose="05000000000000000000" pitchFamily="2" charset="2"/>
              <a:buChar char="Ø"/>
            </a:pPr>
            <a:r>
              <a:rPr lang="en-US" dirty="0"/>
              <a:t>Verify that judges have received required training.</a:t>
            </a:r>
          </a:p>
          <a:p>
            <a:pPr>
              <a:buFont typeface="Wingdings" panose="05000000000000000000" pitchFamily="2" charset="2"/>
              <a:buChar char="Ø"/>
            </a:pPr>
            <a:r>
              <a:rPr lang="en-US" dirty="0"/>
              <a:t>Coordinate time for judges to meet and set-up the polling place.</a:t>
            </a:r>
          </a:p>
          <a:p>
            <a:pPr>
              <a:buFont typeface="Wingdings" panose="05000000000000000000" pitchFamily="2" charset="2"/>
              <a:buChar char="Ø"/>
            </a:pPr>
            <a:r>
              <a:rPr lang="en-US" dirty="0"/>
              <a:t>Once election supplies and equipment is received:</a:t>
            </a:r>
          </a:p>
          <a:p>
            <a:pPr lvl="1">
              <a:buFont typeface="Arial" panose="020B0604020202020204" pitchFamily="34" charset="0"/>
              <a:buChar char="•"/>
            </a:pPr>
            <a:r>
              <a:rPr lang="en-US" dirty="0"/>
              <a:t>Verify seals are intact on tabulation equipment.</a:t>
            </a:r>
          </a:p>
          <a:p>
            <a:pPr lvl="1">
              <a:buFont typeface="Arial" panose="020B0604020202020204" pitchFamily="34" charset="0"/>
              <a:buChar char="•"/>
            </a:pPr>
            <a:r>
              <a:rPr lang="en-US" dirty="0"/>
              <a:t>Review election supplies to ensure you have all materials</a:t>
            </a:r>
          </a:p>
          <a:p>
            <a:pPr lvl="2"/>
            <a:r>
              <a:rPr lang="en-US" dirty="0"/>
              <a:t>Contact the Auditor’s Office ASAP if there are any items missing.</a:t>
            </a:r>
          </a:p>
          <a:p>
            <a:pPr lvl="1">
              <a:buFont typeface="Arial" panose="020B0604020202020204" pitchFamily="34" charset="0"/>
              <a:buChar char="•"/>
            </a:pPr>
            <a:r>
              <a:rPr lang="en-US" dirty="0"/>
              <a:t>Secure materials and equipment.</a:t>
            </a:r>
          </a:p>
        </p:txBody>
      </p:sp>
      <p:sp>
        <p:nvSpPr>
          <p:cNvPr id="2" name="Title 1"/>
          <p:cNvSpPr>
            <a:spLocks noGrp="1"/>
          </p:cNvSpPr>
          <p:nvPr>
            <p:ph type="title"/>
          </p:nvPr>
        </p:nvSpPr>
        <p:spPr/>
        <p:txBody>
          <a:bodyPr>
            <a:normAutofit/>
          </a:bodyPr>
          <a:lstStyle/>
          <a:p>
            <a:r>
              <a:rPr lang="en-US" dirty="0"/>
              <a:t>Duties Before Election Day</a:t>
            </a:r>
          </a:p>
        </p:txBody>
      </p:sp>
      <p:cxnSp>
        <p:nvCxnSpPr>
          <p:cNvPr id="4" name="Straight Connector 3">
            <a:extLst>
              <a:ext uri="{FF2B5EF4-FFF2-40B4-BE49-F238E27FC236}">
                <a16:creationId xmlns:a16="http://schemas.microsoft.com/office/drawing/2014/main" id="{536EA0B5-8A82-4C30-A185-3A0939B4107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7C3D86A-1294-A94F-A00E-CA491A800C3B}"/>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220499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6"/>
            <a:ext cx="8229600" cy="3954477"/>
          </a:xfrm>
        </p:spPr>
        <p:txBody>
          <a:bodyPr>
            <a:normAutofit/>
          </a:bodyPr>
          <a:lstStyle/>
          <a:p>
            <a:pPr>
              <a:buFont typeface="Wingdings" panose="05000000000000000000" pitchFamily="2" charset="2"/>
              <a:buChar char="Ø"/>
            </a:pPr>
            <a:r>
              <a:rPr lang="en-US" dirty="0"/>
              <a:t>Vacancies occurs when an election judge:</a:t>
            </a:r>
          </a:p>
          <a:p>
            <a:pPr lvl="1">
              <a:buFont typeface="Arial" panose="020B0604020202020204" pitchFamily="34" charset="0"/>
              <a:buChar char="•"/>
            </a:pPr>
            <a:r>
              <a:rPr lang="en-US" dirty="0"/>
              <a:t>Fails to arrive at the polling place within 30 minutes after the time when the polling place is scheduled to be open.</a:t>
            </a:r>
          </a:p>
          <a:p>
            <a:pPr lvl="1">
              <a:buFont typeface="Arial" panose="020B0604020202020204" pitchFamily="34" charset="0"/>
              <a:buChar char="•"/>
            </a:pPr>
            <a:r>
              <a:rPr lang="en-US" dirty="0"/>
              <a:t>Is unable to perform the duties of the office. </a:t>
            </a:r>
          </a:p>
          <a:p>
            <a:pPr lvl="1">
              <a:buFont typeface="Arial" panose="020B0604020202020204" pitchFamily="34" charset="0"/>
              <a:buChar char="•"/>
            </a:pPr>
            <a:r>
              <a:rPr lang="en-US" dirty="0"/>
              <a:t>Fails or refuses to perform the duties of the office as assigned by the Head Election Judge.</a:t>
            </a:r>
          </a:p>
        </p:txBody>
      </p:sp>
      <p:sp>
        <p:nvSpPr>
          <p:cNvPr id="2" name="Title 1"/>
          <p:cNvSpPr>
            <a:spLocks noGrp="1"/>
          </p:cNvSpPr>
          <p:nvPr>
            <p:ph type="title"/>
          </p:nvPr>
        </p:nvSpPr>
        <p:spPr/>
        <p:txBody>
          <a:bodyPr>
            <a:normAutofit/>
          </a:bodyPr>
          <a:lstStyle/>
          <a:p>
            <a:r>
              <a:rPr lang="en-US" sz="4000" b="1" dirty="0">
                <a:solidFill>
                  <a:srgbClr val="244C5A"/>
                </a:solidFill>
                <a:latin typeface="Book Antiqua" panose="02040602050305030304" pitchFamily="18" charset="0"/>
              </a:rPr>
              <a:t>Election Judge – Vacancies</a:t>
            </a:r>
            <a:endParaRPr lang="en-US" sz="40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816C19-BCEE-4986-8E29-7AF3B4837796}"/>
              </a:ext>
            </a:extLst>
          </p:cNvPr>
          <p:cNvSpPr txBox="1"/>
          <p:nvPr/>
        </p:nvSpPr>
        <p:spPr>
          <a:xfrm>
            <a:off x="6781800" y="5622972"/>
            <a:ext cx="1638300" cy="369332"/>
          </a:xfrm>
          <a:prstGeom prst="rect">
            <a:avLst/>
          </a:prstGeom>
          <a:noFill/>
        </p:spPr>
        <p:txBody>
          <a:bodyPr wrap="square">
            <a:spAutoFit/>
          </a:bodyPr>
          <a:lstStyle/>
          <a:p>
            <a:r>
              <a:rPr lang="en-US" dirty="0">
                <a:solidFill>
                  <a:srgbClr val="0070C0"/>
                </a:solidFill>
              </a:rPr>
              <a:t>(M.S. 204B.24)</a:t>
            </a:r>
          </a:p>
        </p:txBody>
      </p:sp>
      <p:sp>
        <p:nvSpPr>
          <p:cNvPr id="7" name="Slide Number Placeholder 6">
            <a:extLst>
              <a:ext uri="{FF2B5EF4-FFF2-40B4-BE49-F238E27FC236}">
                <a16:creationId xmlns:a16="http://schemas.microsoft.com/office/drawing/2014/main" id="{BFB2A4FF-5036-8D57-D8E1-D87408825A35}"/>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1054039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6"/>
            <a:ext cx="8229600" cy="3954477"/>
          </a:xfrm>
        </p:spPr>
        <p:txBody>
          <a:bodyPr>
            <a:normAutofit/>
          </a:bodyPr>
          <a:lstStyle/>
          <a:p>
            <a:pPr>
              <a:buFont typeface="Wingdings" panose="05000000000000000000" pitchFamily="2" charset="2"/>
              <a:buChar char="Ø"/>
            </a:pPr>
            <a:r>
              <a:rPr lang="en-US" dirty="0"/>
              <a:t>When a vacancy occurs: </a:t>
            </a:r>
          </a:p>
          <a:p>
            <a:pPr lvl="1">
              <a:buFont typeface="Arial" panose="020B0604020202020204" pitchFamily="34" charset="0"/>
              <a:buChar char="•"/>
            </a:pPr>
            <a:r>
              <a:rPr lang="en-US" dirty="0"/>
              <a:t>Remaining election judges of the precinct shall elect an individual to fill the vacancy.</a:t>
            </a:r>
          </a:p>
          <a:p>
            <a:pPr lvl="1">
              <a:buFont typeface="Arial" panose="020B0604020202020204" pitchFamily="34" charset="0"/>
              <a:buChar char="•"/>
            </a:pPr>
            <a:r>
              <a:rPr lang="en-US" dirty="0"/>
              <a:t>The oath signed by the new election judge shall indicate that the new election judge was elected to fill a vacancy.</a:t>
            </a:r>
          </a:p>
          <a:p>
            <a:pPr lvl="1">
              <a:buFont typeface="Arial" panose="020B0604020202020204" pitchFamily="34" charset="0"/>
              <a:buChar char="•"/>
            </a:pPr>
            <a:r>
              <a:rPr lang="en-US" dirty="0"/>
              <a:t>The Municipal Clerk may assign election judges to fill vacancies as they occur.</a:t>
            </a:r>
          </a:p>
          <a:p>
            <a:pPr marL="457200" lvl="1" indent="0">
              <a:buNone/>
            </a:pPr>
            <a:endParaRPr lang="en-US" dirty="0"/>
          </a:p>
        </p:txBody>
      </p:sp>
      <p:sp>
        <p:nvSpPr>
          <p:cNvPr id="2" name="Title 1"/>
          <p:cNvSpPr>
            <a:spLocks noGrp="1"/>
          </p:cNvSpPr>
          <p:nvPr>
            <p:ph type="title"/>
          </p:nvPr>
        </p:nvSpPr>
        <p:spPr/>
        <p:txBody>
          <a:bodyPr>
            <a:normAutofit/>
          </a:bodyPr>
          <a:lstStyle/>
          <a:p>
            <a:r>
              <a:rPr lang="en-US" sz="4000" b="1" dirty="0">
                <a:solidFill>
                  <a:srgbClr val="244C5A"/>
                </a:solidFill>
                <a:latin typeface="Book Antiqua" panose="02040602050305030304" pitchFamily="18" charset="0"/>
              </a:rPr>
              <a:t>Election Judge – Vacancies</a:t>
            </a:r>
            <a:endParaRPr lang="en-US" sz="40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816C19-BCEE-4986-8E29-7AF3B4837796}"/>
              </a:ext>
            </a:extLst>
          </p:cNvPr>
          <p:cNvSpPr txBox="1"/>
          <p:nvPr/>
        </p:nvSpPr>
        <p:spPr>
          <a:xfrm>
            <a:off x="6781800" y="5622972"/>
            <a:ext cx="1638300" cy="369332"/>
          </a:xfrm>
          <a:prstGeom prst="rect">
            <a:avLst/>
          </a:prstGeom>
          <a:noFill/>
        </p:spPr>
        <p:txBody>
          <a:bodyPr wrap="square">
            <a:spAutoFit/>
          </a:bodyPr>
          <a:lstStyle/>
          <a:p>
            <a:r>
              <a:rPr lang="en-US" dirty="0">
                <a:solidFill>
                  <a:srgbClr val="0070C0"/>
                </a:solidFill>
              </a:rPr>
              <a:t>(M.S. 204B.24)</a:t>
            </a:r>
          </a:p>
        </p:txBody>
      </p:sp>
      <p:sp>
        <p:nvSpPr>
          <p:cNvPr id="7" name="Slide Number Placeholder 6">
            <a:extLst>
              <a:ext uri="{FF2B5EF4-FFF2-40B4-BE49-F238E27FC236}">
                <a16:creationId xmlns:a16="http://schemas.microsoft.com/office/drawing/2014/main" id="{0E5662E8-F10C-F797-6172-D6369369932F}"/>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682485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6"/>
            <a:ext cx="8229600" cy="3954477"/>
          </a:xfrm>
        </p:spPr>
        <p:txBody>
          <a:bodyPr>
            <a:normAutofit/>
          </a:bodyPr>
          <a:lstStyle/>
          <a:p>
            <a:pPr>
              <a:buFont typeface="Wingdings" panose="05000000000000000000" pitchFamily="2" charset="2"/>
              <a:buChar char="Ø"/>
            </a:pPr>
            <a:r>
              <a:rPr lang="en-US" dirty="0"/>
              <a:t>Emergency Training: </a:t>
            </a:r>
          </a:p>
          <a:p>
            <a:pPr lvl="1">
              <a:buFont typeface="Arial" panose="020B0604020202020204" pitchFamily="34" charset="0"/>
              <a:buChar char="•"/>
            </a:pPr>
            <a:r>
              <a:rPr lang="en-US" dirty="0"/>
              <a:t>Head Judge is responsible for emergency election judge training.</a:t>
            </a:r>
          </a:p>
          <a:p>
            <a:pPr lvl="1">
              <a:buFont typeface="Arial" panose="020B0604020202020204" pitchFamily="34" charset="0"/>
              <a:buChar char="•"/>
            </a:pPr>
            <a:r>
              <a:rPr lang="en-US" dirty="0"/>
              <a:t>With the time allotted, train on basic duties they may perform.</a:t>
            </a:r>
          </a:p>
          <a:p>
            <a:pPr lvl="1">
              <a:buFont typeface="Arial" panose="020B0604020202020204" pitchFamily="34" charset="0"/>
              <a:buChar char="•"/>
            </a:pPr>
            <a:r>
              <a:rPr lang="en-US" dirty="0"/>
              <a:t>Use election guide as resource when necessary.</a:t>
            </a:r>
          </a:p>
          <a:p>
            <a:pPr lvl="1">
              <a:buFont typeface="Arial" panose="020B0604020202020204" pitchFamily="34" charset="0"/>
              <a:buChar char="•"/>
            </a:pPr>
            <a:endParaRPr lang="en-US" dirty="0"/>
          </a:p>
          <a:p>
            <a:pPr marL="457200" lvl="1" indent="0">
              <a:buNone/>
            </a:pPr>
            <a:endParaRPr lang="en-US" dirty="0"/>
          </a:p>
        </p:txBody>
      </p:sp>
      <p:sp>
        <p:nvSpPr>
          <p:cNvPr id="2" name="Title 1"/>
          <p:cNvSpPr>
            <a:spLocks noGrp="1"/>
          </p:cNvSpPr>
          <p:nvPr>
            <p:ph type="title"/>
          </p:nvPr>
        </p:nvSpPr>
        <p:spPr/>
        <p:txBody>
          <a:bodyPr>
            <a:normAutofit/>
          </a:bodyPr>
          <a:lstStyle/>
          <a:p>
            <a:r>
              <a:rPr lang="en-US" sz="4000" b="1" dirty="0">
                <a:solidFill>
                  <a:srgbClr val="244C5A"/>
                </a:solidFill>
                <a:latin typeface="Book Antiqua" panose="02040602050305030304" pitchFamily="18" charset="0"/>
              </a:rPr>
              <a:t>Emergency Training</a:t>
            </a:r>
            <a:endParaRPr lang="en-US" sz="4000" dirty="0"/>
          </a:p>
        </p:txBody>
      </p:sp>
      <p:cxnSp>
        <p:nvCxnSpPr>
          <p:cNvPr id="4" name="Straight Connector 3">
            <a:extLst>
              <a:ext uri="{FF2B5EF4-FFF2-40B4-BE49-F238E27FC236}">
                <a16:creationId xmlns:a16="http://schemas.microsoft.com/office/drawing/2014/main" id="{6BDA14A9-0E6A-4172-8837-0186A461B39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816C19-BCEE-4986-8E29-7AF3B4837796}"/>
              </a:ext>
            </a:extLst>
          </p:cNvPr>
          <p:cNvSpPr txBox="1"/>
          <p:nvPr/>
        </p:nvSpPr>
        <p:spPr>
          <a:xfrm>
            <a:off x="6781800" y="5622972"/>
            <a:ext cx="1638300" cy="369332"/>
          </a:xfrm>
          <a:prstGeom prst="rect">
            <a:avLst/>
          </a:prstGeom>
          <a:noFill/>
        </p:spPr>
        <p:txBody>
          <a:bodyPr wrap="square">
            <a:spAutoFit/>
          </a:bodyPr>
          <a:lstStyle/>
          <a:p>
            <a:r>
              <a:rPr lang="en-US" dirty="0">
                <a:solidFill>
                  <a:srgbClr val="0070C0"/>
                </a:solidFill>
              </a:rPr>
              <a:t>(M.S. 204B.24)</a:t>
            </a:r>
          </a:p>
        </p:txBody>
      </p:sp>
      <p:sp>
        <p:nvSpPr>
          <p:cNvPr id="7" name="Slide Number Placeholder 6">
            <a:extLst>
              <a:ext uri="{FF2B5EF4-FFF2-40B4-BE49-F238E27FC236}">
                <a16:creationId xmlns:a16="http://schemas.microsoft.com/office/drawing/2014/main" id="{0E5662E8-F10C-F797-6172-D6369369932F}"/>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2413321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3754120" cy="3708400"/>
          </a:xfrm>
        </p:spPr>
        <p:txBody>
          <a:bodyPr>
            <a:normAutofit/>
          </a:bodyPr>
          <a:lstStyle/>
          <a:p>
            <a:pPr>
              <a:buFont typeface="Wingdings" panose="05000000000000000000" pitchFamily="2" charset="2"/>
              <a:buChar char="Ø"/>
            </a:pPr>
            <a:r>
              <a:rPr lang="en-US" dirty="0"/>
              <a:t>Make sure to communicate to voters when the ballot has two sides</a:t>
            </a:r>
          </a:p>
        </p:txBody>
      </p:sp>
      <p:sp>
        <p:nvSpPr>
          <p:cNvPr id="2" name="Title 1"/>
          <p:cNvSpPr>
            <a:spLocks noGrp="1"/>
          </p:cNvSpPr>
          <p:nvPr>
            <p:ph type="title"/>
          </p:nvPr>
        </p:nvSpPr>
        <p:spPr/>
        <p:txBody>
          <a:bodyPr>
            <a:normAutofit fontScale="90000"/>
          </a:bodyPr>
          <a:lstStyle/>
          <a:p>
            <a:r>
              <a:rPr lang="en-US" sz="4400" b="1" dirty="0">
                <a:solidFill>
                  <a:srgbClr val="244C5A"/>
                </a:solidFill>
                <a:latin typeface="Book Antiqua" panose="02040602050305030304" pitchFamily="18" charset="0"/>
              </a:rPr>
              <a:t>Election Judge Training - Ballots</a:t>
            </a:r>
            <a:endParaRPr lang="en-US" dirty="0"/>
          </a:p>
        </p:txBody>
      </p:sp>
      <p:pic>
        <p:nvPicPr>
          <p:cNvPr id="4" name="Picture 3"/>
          <p:cNvPicPr>
            <a:picLocks noChangeAspect="1"/>
          </p:cNvPicPr>
          <p:nvPr/>
        </p:nvPicPr>
        <p:blipFill>
          <a:blip r:embed="rId2"/>
          <a:stretch>
            <a:fillRect/>
          </a:stretch>
        </p:blipFill>
        <p:spPr>
          <a:xfrm>
            <a:off x="4691380" y="1359196"/>
            <a:ext cx="3581400" cy="4981381"/>
          </a:xfrm>
          <a:prstGeom prst="rect">
            <a:avLst/>
          </a:prstGeom>
        </p:spPr>
      </p:pic>
      <p:cxnSp>
        <p:nvCxnSpPr>
          <p:cNvPr id="5" name="Straight Connector 4">
            <a:extLst>
              <a:ext uri="{FF2B5EF4-FFF2-40B4-BE49-F238E27FC236}">
                <a16:creationId xmlns:a16="http://schemas.microsoft.com/office/drawing/2014/main" id="{50C5CC2A-22E3-46A2-99C8-91FF782A6169}"/>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69E64D3-DA36-569F-4495-DAEE0E7A479E}"/>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3125592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3581400" cy="3124200"/>
          </a:xfrm>
        </p:spPr>
        <p:txBody>
          <a:bodyPr>
            <a:normAutofit/>
          </a:bodyPr>
          <a:lstStyle/>
          <a:p>
            <a:pPr>
              <a:buFont typeface="Wingdings" panose="05000000000000000000" pitchFamily="2" charset="2"/>
              <a:buChar char="Ø"/>
            </a:pPr>
            <a:r>
              <a:rPr lang="en-US" dirty="0"/>
              <a:t>If there are two sides to a ballot:</a:t>
            </a:r>
          </a:p>
          <a:p>
            <a:pPr lvl="1">
              <a:buFont typeface="Arial" panose="020B0604020202020204" pitchFamily="34" charset="0"/>
              <a:buChar char="•"/>
            </a:pPr>
            <a:r>
              <a:rPr lang="en-US" dirty="0"/>
              <a:t>County, local, school districts, etc. will be on the back of the ballot.</a:t>
            </a:r>
          </a:p>
          <a:p>
            <a:pPr marL="457200" lvl="1" indent="0">
              <a:buNone/>
            </a:pPr>
            <a:endParaRPr lang="en-US" dirty="0"/>
          </a:p>
          <a:p>
            <a:pPr lvl="1"/>
            <a:endParaRPr lang="en-US" dirty="0"/>
          </a:p>
        </p:txBody>
      </p:sp>
      <p:sp>
        <p:nvSpPr>
          <p:cNvPr id="2" name="Title 1"/>
          <p:cNvSpPr>
            <a:spLocks noGrp="1"/>
          </p:cNvSpPr>
          <p:nvPr>
            <p:ph type="title"/>
          </p:nvPr>
        </p:nvSpPr>
        <p:spPr/>
        <p:txBody>
          <a:bodyPr>
            <a:normAutofit fontScale="90000"/>
          </a:bodyPr>
          <a:lstStyle/>
          <a:p>
            <a:r>
              <a:rPr lang="en-US" sz="4400" b="1" dirty="0">
                <a:solidFill>
                  <a:srgbClr val="244C5A"/>
                </a:solidFill>
                <a:latin typeface="Book Antiqua" panose="02040602050305030304" pitchFamily="18" charset="0"/>
              </a:rPr>
              <a:t>Election Judge Training - Ballots</a:t>
            </a:r>
            <a:endParaRPr lang="en-US" dirty="0"/>
          </a:p>
        </p:txBody>
      </p:sp>
      <p:pic>
        <p:nvPicPr>
          <p:cNvPr id="4" name="Picture 3"/>
          <p:cNvPicPr>
            <a:picLocks noChangeAspect="1"/>
          </p:cNvPicPr>
          <p:nvPr/>
        </p:nvPicPr>
        <p:blipFill>
          <a:blip r:embed="rId2"/>
          <a:stretch>
            <a:fillRect/>
          </a:stretch>
        </p:blipFill>
        <p:spPr>
          <a:xfrm>
            <a:off x="4543697" y="1432878"/>
            <a:ext cx="3992038" cy="4543425"/>
          </a:xfrm>
          <a:prstGeom prst="rect">
            <a:avLst/>
          </a:prstGeom>
        </p:spPr>
      </p:pic>
      <p:cxnSp>
        <p:nvCxnSpPr>
          <p:cNvPr id="5" name="Straight Connector 4">
            <a:extLst>
              <a:ext uri="{FF2B5EF4-FFF2-40B4-BE49-F238E27FC236}">
                <a16:creationId xmlns:a16="http://schemas.microsoft.com/office/drawing/2014/main" id="{C7A21B0D-4D1C-4D0B-A3A3-6B1941F9E7F2}"/>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266A30A-D7C3-482D-ABD3-1E114C5A08B8}"/>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3951940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35351"/>
            <a:ext cx="3581400" cy="4632365"/>
          </a:xfrm>
        </p:spPr>
        <p:txBody>
          <a:bodyPr>
            <a:normAutofit fontScale="85000" lnSpcReduction="20000"/>
          </a:bodyPr>
          <a:lstStyle/>
          <a:p>
            <a:pPr>
              <a:buFont typeface="Wingdings" panose="05000000000000000000" pitchFamily="2" charset="2"/>
              <a:buChar char="Ø"/>
            </a:pPr>
            <a:r>
              <a:rPr lang="en-US" dirty="0"/>
              <a:t>There are four major parties</a:t>
            </a:r>
          </a:p>
          <a:p>
            <a:pPr lvl="1">
              <a:buFont typeface="Arial" panose="020B0604020202020204" pitchFamily="34" charset="0"/>
              <a:buChar char="•"/>
            </a:pPr>
            <a:r>
              <a:rPr lang="en-US" dirty="0"/>
              <a:t>Democratic-Farmer-Labor Party (DFL)</a:t>
            </a:r>
          </a:p>
          <a:p>
            <a:pPr lvl="1">
              <a:buFont typeface="Arial" panose="020B0604020202020204" pitchFamily="34" charset="0"/>
              <a:buChar char="•"/>
            </a:pPr>
            <a:r>
              <a:rPr lang="en-US" dirty="0"/>
              <a:t>Grassroots-Legalize Cannabis Party</a:t>
            </a:r>
          </a:p>
          <a:p>
            <a:pPr lvl="1">
              <a:buFont typeface="Arial" panose="020B0604020202020204" pitchFamily="34" charset="0"/>
              <a:buChar char="•"/>
            </a:pPr>
            <a:r>
              <a:rPr lang="en-US" dirty="0"/>
              <a:t>Legal Marijuana Now</a:t>
            </a:r>
          </a:p>
          <a:p>
            <a:pPr lvl="1">
              <a:buFont typeface="Arial" panose="020B0604020202020204" pitchFamily="34" charset="0"/>
              <a:buChar char="•"/>
            </a:pPr>
            <a:r>
              <a:rPr lang="en-US" dirty="0"/>
              <a:t>Republican Party</a:t>
            </a:r>
          </a:p>
          <a:p>
            <a:pPr marL="393192" lvl="1" indent="0">
              <a:buNone/>
            </a:pPr>
            <a:endParaRPr lang="en-US" dirty="0">
              <a:solidFill>
                <a:srgbClr val="0070C0"/>
              </a:solidFill>
            </a:endParaRPr>
          </a:p>
          <a:p>
            <a:pPr marL="393192" lvl="1" indent="0">
              <a:buNone/>
            </a:pPr>
            <a:r>
              <a:rPr lang="en-US" dirty="0">
                <a:solidFill>
                  <a:srgbClr val="0070C0"/>
                </a:solidFill>
              </a:rPr>
              <a:t>For State Offices or higher, the voter will only vote for one party in the Primary election.</a:t>
            </a:r>
          </a:p>
          <a:p>
            <a:pPr lvl="1"/>
            <a:endParaRPr lang="en-US" dirty="0"/>
          </a:p>
          <a:p>
            <a:pPr lvl="1"/>
            <a:endParaRPr lang="en-US" dirty="0"/>
          </a:p>
        </p:txBody>
      </p:sp>
      <p:sp>
        <p:nvSpPr>
          <p:cNvPr id="2" name="Title 1"/>
          <p:cNvSpPr>
            <a:spLocks noGrp="1"/>
          </p:cNvSpPr>
          <p:nvPr>
            <p:ph type="title"/>
          </p:nvPr>
        </p:nvSpPr>
        <p:spPr>
          <a:xfrm>
            <a:off x="457200" y="457200"/>
            <a:ext cx="8229600" cy="761995"/>
          </a:xfrm>
        </p:spPr>
        <p:txBody>
          <a:bodyPr>
            <a:normAutofit fontScale="90000"/>
          </a:bodyPr>
          <a:lstStyle/>
          <a:p>
            <a:r>
              <a:rPr lang="en-US" sz="4400" b="1" dirty="0">
                <a:solidFill>
                  <a:srgbClr val="244C5A"/>
                </a:solidFill>
                <a:latin typeface="Book Antiqua" panose="02040602050305030304" pitchFamily="18" charset="0"/>
              </a:rPr>
              <a:t>Election Judge Training - Ballots</a:t>
            </a:r>
            <a:endParaRPr lang="en-US" dirty="0"/>
          </a:p>
        </p:txBody>
      </p:sp>
      <p:pic>
        <p:nvPicPr>
          <p:cNvPr id="5" name="Picture 4"/>
          <p:cNvPicPr>
            <a:picLocks noChangeAspect="1"/>
          </p:cNvPicPr>
          <p:nvPr/>
        </p:nvPicPr>
        <p:blipFill>
          <a:blip r:embed="rId2"/>
          <a:stretch>
            <a:fillRect/>
          </a:stretch>
        </p:blipFill>
        <p:spPr>
          <a:xfrm>
            <a:off x="4419600" y="1371600"/>
            <a:ext cx="4059679" cy="2514600"/>
          </a:xfrm>
          <a:prstGeom prst="rect">
            <a:avLst/>
          </a:prstGeom>
        </p:spPr>
      </p:pic>
      <p:pic>
        <p:nvPicPr>
          <p:cNvPr id="7" name="Picture 6"/>
          <p:cNvPicPr>
            <a:picLocks noChangeAspect="1"/>
          </p:cNvPicPr>
          <p:nvPr/>
        </p:nvPicPr>
        <p:blipFill>
          <a:blip r:embed="rId3"/>
          <a:stretch>
            <a:fillRect/>
          </a:stretch>
        </p:blipFill>
        <p:spPr>
          <a:xfrm>
            <a:off x="4495800" y="3200400"/>
            <a:ext cx="3983479" cy="2686050"/>
          </a:xfrm>
          <a:prstGeom prst="rect">
            <a:avLst/>
          </a:prstGeom>
        </p:spPr>
      </p:pic>
      <p:cxnSp>
        <p:nvCxnSpPr>
          <p:cNvPr id="6" name="Straight Connector 5">
            <a:extLst>
              <a:ext uri="{FF2B5EF4-FFF2-40B4-BE49-F238E27FC236}">
                <a16:creationId xmlns:a16="http://schemas.microsoft.com/office/drawing/2014/main" id="{903EA179-F1ED-49A0-B5E3-34C7F167E169}"/>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1E09304B-7199-F710-63AB-429677CB32BF}"/>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1831094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p:spPr>
        <p:txBody>
          <a:bodyPr>
            <a:normAutofit fontScale="85000" lnSpcReduction="20000"/>
          </a:bodyPr>
          <a:lstStyle/>
          <a:p>
            <a:pPr>
              <a:buFont typeface="Wingdings" panose="05000000000000000000" pitchFamily="2" charset="2"/>
              <a:buChar char="Ø"/>
            </a:pPr>
            <a:r>
              <a:rPr lang="en-US" dirty="0"/>
              <a:t>If a voter wishes to file a complaint about a voter registration issue, voting machine standards, or posting of required information at the polling place have them fill out a HAVA Election Complaint Form.  </a:t>
            </a:r>
          </a:p>
          <a:p>
            <a:pPr>
              <a:buFont typeface="Wingdings" panose="05000000000000000000" pitchFamily="2" charset="2"/>
              <a:buChar char="Ø"/>
            </a:pPr>
            <a:r>
              <a:rPr lang="en-US" dirty="0"/>
              <a:t>The voter or the clerk may forward the complaint to the Secretary of State. It is the voter’s option how to submit the complaint.</a:t>
            </a:r>
          </a:p>
          <a:p>
            <a:pPr>
              <a:buFont typeface="Wingdings" panose="05000000000000000000" pitchFamily="2" charset="2"/>
              <a:buChar char="Ø"/>
            </a:pPr>
            <a:r>
              <a:rPr lang="en-US" dirty="0"/>
              <a:t>The judges and clerk should be aware about the circumstances and inform our office of the issue and steps that were taken to resolve the issue. </a:t>
            </a:r>
          </a:p>
          <a:p>
            <a:pPr>
              <a:buFont typeface="Wingdings" panose="05000000000000000000" pitchFamily="2" charset="2"/>
              <a:buChar char="Ø"/>
            </a:pPr>
            <a:r>
              <a:rPr lang="en-US" dirty="0"/>
              <a:t>Document the issue on the Incident log.</a:t>
            </a:r>
          </a:p>
        </p:txBody>
      </p:sp>
      <p:sp>
        <p:nvSpPr>
          <p:cNvPr id="2" name="Title 1"/>
          <p:cNvSpPr>
            <a:spLocks noGrp="1"/>
          </p:cNvSpPr>
          <p:nvPr>
            <p:ph type="title"/>
          </p:nvPr>
        </p:nvSpPr>
        <p:spPr/>
        <p:txBody>
          <a:bodyPr>
            <a:normAutofit/>
          </a:bodyPr>
          <a:lstStyle/>
          <a:p>
            <a:r>
              <a:rPr lang="en-US" sz="4400" b="1" dirty="0">
                <a:solidFill>
                  <a:srgbClr val="244C5A"/>
                </a:solidFill>
                <a:latin typeface="Book Antiqua" panose="02040602050305030304" pitchFamily="18" charset="0"/>
              </a:rPr>
              <a:t>HAVA Complaint Forms</a:t>
            </a:r>
            <a:endParaRPr lang="en-US" dirty="0"/>
          </a:p>
        </p:txBody>
      </p:sp>
      <p:cxnSp>
        <p:nvCxnSpPr>
          <p:cNvPr id="4" name="Straight Connector 3">
            <a:extLst>
              <a:ext uri="{FF2B5EF4-FFF2-40B4-BE49-F238E27FC236}">
                <a16:creationId xmlns:a16="http://schemas.microsoft.com/office/drawing/2014/main" id="{E6BB20FF-89BF-4FD8-ABD6-DC4AA2DF712E}"/>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36A8730-B722-4A3C-A4D2-43B3A970F375}"/>
              </a:ext>
            </a:extLst>
          </p:cNvPr>
          <p:cNvSpPr txBox="1"/>
          <p:nvPr/>
        </p:nvSpPr>
        <p:spPr>
          <a:xfrm>
            <a:off x="6858000" y="5715000"/>
            <a:ext cx="1638300" cy="369332"/>
          </a:xfrm>
          <a:prstGeom prst="rect">
            <a:avLst/>
          </a:prstGeom>
          <a:noFill/>
        </p:spPr>
        <p:txBody>
          <a:bodyPr wrap="square">
            <a:spAutoFit/>
          </a:bodyPr>
          <a:lstStyle/>
          <a:p>
            <a:r>
              <a:rPr lang="en-US" dirty="0">
                <a:solidFill>
                  <a:srgbClr val="0070C0"/>
                </a:solidFill>
              </a:rPr>
              <a:t>(M.S. 200.04)</a:t>
            </a:r>
          </a:p>
        </p:txBody>
      </p:sp>
      <p:sp>
        <p:nvSpPr>
          <p:cNvPr id="7" name="Slide Number Placeholder 6">
            <a:extLst>
              <a:ext uri="{FF2B5EF4-FFF2-40B4-BE49-F238E27FC236}">
                <a16:creationId xmlns:a16="http://schemas.microsoft.com/office/drawing/2014/main" id="{4DABA338-0731-915E-73B3-D00EAB7EEF6E}"/>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1735004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Complaints regarding  violation of Minnesota election law.</a:t>
            </a:r>
          </a:p>
          <a:p>
            <a:pPr lvl="1">
              <a:buFont typeface="Arial" panose="020B0604020202020204" pitchFamily="34" charset="0"/>
              <a:buChar char="•"/>
            </a:pPr>
            <a:r>
              <a:rPr lang="en-US" dirty="0"/>
              <a:t>Must complete the Minnesota State Election Law Complaint Form.</a:t>
            </a:r>
          </a:p>
          <a:p>
            <a:pPr lvl="1">
              <a:buFont typeface="Arial" panose="020B0604020202020204" pitchFamily="34" charset="0"/>
              <a:buChar char="•"/>
            </a:pPr>
            <a:r>
              <a:rPr lang="en-US" dirty="0"/>
              <a:t>The form must be notarized and returned to the County Attorney for investigation.</a:t>
            </a:r>
          </a:p>
          <a:p>
            <a:pPr>
              <a:buFont typeface="Wingdings" panose="05000000000000000000" pitchFamily="2" charset="2"/>
              <a:buChar char="Ø"/>
            </a:pPr>
            <a:r>
              <a:rPr lang="en-US" dirty="0"/>
              <a:t>Complaints regarding violations of the Campaign Finance and Public Disclosure.</a:t>
            </a:r>
          </a:p>
          <a:p>
            <a:pPr lvl="1">
              <a:buFont typeface="Arial" panose="020B0604020202020204" pitchFamily="34" charset="0"/>
              <a:buChar char="•"/>
            </a:pPr>
            <a:r>
              <a:rPr lang="en-US" dirty="0"/>
              <a:t>Must complete a Complaint for Violation of the Campaign Finance and Public Disclosure Act form.</a:t>
            </a:r>
          </a:p>
          <a:p>
            <a:pPr lvl="1">
              <a:buFont typeface="Arial" panose="020B0604020202020204" pitchFamily="34" charset="0"/>
              <a:buChar char="•"/>
            </a:pPr>
            <a:r>
              <a:rPr lang="en-US" dirty="0"/>
              <a:t>The form is sent to the Campaign Finance &amp; Public Disclosure Board. </a:t>
            </a:r>
          </a:p>
          <a:p>
            <a:endParaRPr lang="en-US" dirty="0"/>
          </a:p>
        </p:txBody>
      </p:sp>
      <p:sp>
        <p:nvSpPr>
          <p:cNvPr id="2" name="Title 1"/>
          <p:cNvSpPr>
            <a:spLocks noGrp="1"/>
          </p:cNvSpPr>
          <p:nvPr>
            <p:ph type="title"/>
          </p:nvPr>
        </p:nvSpPr>
        <p:spPr>
          <a:xfrm>
            <a:off x="457200" y="609600"/>
            <a:ext cx="8229600" cy="685799"/>
          </a:xfrm>
        </p:spPr>
        <p:txBody>
          <a:bodyPr>
            <a:normAutofit fontScale="90000"/>
          </a:bodyPr>
          <a:lstStyle/>
          <a:p>
            <a:r>
              <a:rPr lang="en-US" b="1" dirty="0">
                <a:solidFill>
                  <a:srgbClr val="244C5A"/>
                </a:solidFill>
                <a:latin typeface="Book Antiqua" panose="02040602050305030304" pitchFamily="18" charset="0"/>
              </a:rPr>
              <a:t>Other Types of Complaints</a:t>
            </a:r>
            <a:endParaRPr lang="en-US" dirty="0"/>
          </a:p>
        </p:txBody>
      </p:sp>
      <p:cxnSp>
        <p:nvCxnSpPr>
          <p:cNvPr id="4" name="Straight Connector 3">
            <a:extLst>
              <a:ext uri="{FF2B5EF4-FFF2-40B4-BE49-F238E27FC236}">
                <a16:creationId xmlns:a16="http://schemas.microsoft.com/office/drawing/2014/main" id="{75D729C2-EE97-49D9-9472-C01078291429}"/>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49EDE9C-BF7C-A785-7C6C-A4E79E70A53E}"/>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1262950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dirty="0"/>
              <a:t>Local offices – </a:t>
            </a:r>
            <a:r>
              <a:rPr lang="en-US" dirty="0">
                <a:solidFill>
                  <a:srgbClr val="0070C0"/>
                </a:solidFill>
              </a:rPr>
              <a:t>All write-in votes must be counted.</a:t>
            </a:r>
          </a:p>
          <a:p>
            <a:pPr>
              <a:buFont typeface="Wingdings" panose="05000000000000000000" pitchFamily="2" charset="2"/>
              <a:buChar char="Ø"/>
            </a:pPr>
            <a:r>
              <a:rPr lang="en-US" dirty="0"/>
              <a:t>County Offices and higher </a:t>
            </a:r>
          </a:p>
          <a:p>
            <a:pPr lvl="1">
              <a:buFont typeface="Arial" panose="020B0604020202020204" pitchFamily="34" charset="0"/>
              <a:buChar char="•"/>
            </a:pPr>
            <a:r>
              <a:rPr lang="en-US" dirty="0"/>
              <a:t>Candidates for federal, state or county office who want their write-in votes counted must file a written request with the filing officer no later than the seventh day before the general election.</a:t>
            </a:r>
          </a:p>
          <a:p>
            <a:pPr lvl="1">
              <a:buFont typeface="Arial" panose="020B0604020202020204" pitchFamily="34" charset="0"/>
              <a:buChar char="•"/>
            </a:pPr>
            <a:r>
              <a:rPr lang="en-US" dirty="0"/>
              <a:t>Auditor’s Office will forward write-in tally sheets containing names of candidates who filed a request.</a:t>
            </a:r>
          </a:p>
          <a:p>
            <a:pPr lvl="1">
              <a:buFont typeface="Arial" panose="020B0604020202020204" pitchFamily="34" charset="0"/>
              <a:buChar char="•"/>
            </a:pPr>
            <a:r>
              <a:rPr lang="en-US" dirty="0"/>
              <a:t>Do not count names other than registered write-in candidates.</a:t>
            </a:r>
          </a:p>
        </p:txBody>
      </p:sp>
      <p:sp>
        <p:nvSpPr>
          <p:cNvPr id="2" name="Title 1"/>
          <p:cNvSpPr>
            <a:spLocks noGrp="1"/>
          </p:cNvSpPr>
          <p:nvPr>
            <p:ph type="title"/>
          </p:nvPr>
        </p:nvSpPr>
        <p:spPr>
          <a:xfrm>
            <a:off x="457200" y="609599"/>
            <a:ext cx="8229600" cy="549229"/>
          </a:xfrm>
        </p:spPr>
        <p:txBody>
          <a:bodyPr>
            <a:normAutofit fontScale="90000"/>
          </a:bodyPr>
          <a:lstStyle/>
          <a:p>
            <a:r>
              <a:rPr lang="en-US" b="1" dirty="0">
                <a:solidFill>
                  <a:srgbClr val="244C5A"/>
                </a:solidFill>
                <a:latin typeface="Book Antiqua" panose="02040602050305030304" pitchFamily="18" charset="0"/>
              </a:rPr>
              <a:t>Write-In Votes</a:t>
            </a:r>
            <a:endParaRPr lang="en-US" dirty="0"/>
          </a:p>
        </p:txBody>
      </p:sp>
      <p:cxnSp>
        <p:nvCxnSpPr>
          <p:cNvPr id="4" name="Straight Connector 3">
            <a:extLst>
              <a:ext uri="{FF2B5EF4-FFF2-40B4-BE49-F238E27FC236}">
                <a16:creationId xmlns:a16="http://schemas.microsoft.com/office/drawing/2014/main" id="{E077F655-6432-4B80-862A-CDD70F2ACB91}"/>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9D38D0E-8687-4123-8936-4C2DFA158368}"/>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3084587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8"/>
            <a:ext cx="8229600" cy="4602156"/>
          </a:xfrm>
        </p:spPr>
        <p:txBody>
          <a:bodyPr>
            <a:normAutofit fontScale="92500" lnSpcReduction="20000"/>
          </a:bodyPr>
          <a:lstStyle/>
          <a:p>
            <a:pPr>
              <a:buFont typeface="Wingdings" panose="05000000000000000000" pitchFamily="2" charset="2"/>
              <a:buChar char="Ø"/>
            </a:pPr>
            <a:r>
              <a:rPr lang="en-US" dirty="0">
                <a:solidFill>
                  <a:srgbClr val="0070C0"/>
                </a:solidFill>
              </a:rPr>
              <a:t>It is important to get </a:t>
            </a:r>
            <a:r>
              <a:rPr lang="en-US" b="1" u="sng" dirty="0">
                <a:solidFill>
                  <a:srgbClr val="0070C0"/>
                </a:solidFill>
              </a:rPr>
              <a:t>accurate</a:t>
            </a:r>
            <a:r>
              <a:rPr lang="en-US" dirty="0">
                <a:solidFill>
                  <a:srgbClr val="0070C0"/>
                </a:solidFill>
              </a:rPr>
              <a:t> results to the Auditor’s Office as soon as possible on election night.  </a:t>
            </a:r>
          </a:p>
          <a:p>
            <a:pPr>
              <a:buFont typeface="Wingdings" panose="05000000000000000000" pitchFamily="2" charset="2"/>
              <a:buChar char="Ø"/>
            </a:pPr>
            <a:r>
              <a:rPr lang="en-US" dirty="0"/>
              <a:t>Reconcile numbers before closing polls and reporting the results. (Voter receipts = signatures on roster = number of voted ballots)   </a:t>
            </a:r>
          </a:p>
          <a:p>
            <a:pPr lvl="1">
              <a:buFont typeface="Arial" panose="020B0604020202020204" pitchFamily="34" charset="0"/>
              <a:buChar char="•"/>
            </a:pPr>
            <a:r>
              <a:rPr lang="en-US" dirty="0">
                <a:solidFill>
                  <a:srgbClr val="FF0000"/>
                </a:solidFill>
              </a:rPr>
              <a:t>If the numbers do not balance, election judges must resolve the issue before sending to the Auditor’s Office.</a:t>
            </a:r>
          </a:p>
          <a:p>
            <a:pPr>
              <a:buFont typeface="Wingdings" panose="05000000000000000000" pitchFamily="2" charset="2"/>
              <a:buChar char="Ø"/>
            </a:pPr>
            <a:r>
              <a:rPr lang="en-US" dirty="0"/>
              <a:t>If questions/problems arise, always contact our office for assistance – </a:t>
            </a:r>
            <a:r>
              <a:rPr lang="en-US" dirty="0">
                <a:solidFill>
                  <a:srgbClr val="0070C0"/>
                </a:solidFill>
              </a:rPr>
              <a:t>NEVER GUESS!</a:t>
            </a:r>
          </a:p>
          <a:p>
            <a:endParaRPr lang="en-US" dirty="0"/>
          </a:p>
        </p:txBody>
      </p:sp>
      <p:sp>
        <p:nvSpPr>
          <p:cNvPr id="2" name="Title 1"/>
          <p:cNvSpPr>
            <a:spLocks noGrp="1"/>
          </p:cNvSpPr>
          <p:nvPr>
            <p:ph type="title"/>
          </p:nvPr>
        </p:nvSpPr>
        <p:spPr/>
        <p:txBody>
          <a:bodyPr>
            <a:normAutofit/>
          </a:bodyPr>
          <a:lstStyle/>
          <a:p>
            <a:r>
              <a:rPr lang="en-US" sz="4400" b="1" dirty="0">
                <a:solidFill>
                  <a:srgbClr val="244C5A"/>
                </a:solidFill>
                <a:latin typeface="Book Antiqua" panose="02040602050305030304" pitchFamily="18" charset="0"/>
              </a:rPr>
              <a:t>Election Night Results</a:t>
            </a:r>
            <a:endParaRPr lang="en-US" dirty="0"/>
          </a:p>
        </p:txBody>
      </p:sp>
      <p:cxnSp>
        <p:nvCxnSpPr>
          <p:cNvPr id="4" name="Straight Connector 3">
            <a:extLst>
              <a:ext uri="{FF2B5EF4-FFF2-40B4-BE49-F238E27FC236}">
                <a16:creationId xmlns:a16="http://schemas.microsoft.com/office/drawing/2014/main" id="{B8580DE1-CE72-4E80-AF56-2EFE5A16D202}"/>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2A7743D-A05B-42BC-AF8D-DBA5541769FD}"/>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215300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Make sure traffic flow is clear in polling place and privacy needs are met.</a:t>
            </a:r>
            <a:endParaRPr lang="en-US" dirty="0"/>
          </a:p>
          <a:p>
            <a:pPr lvl="1">
              <a:buFont typeface="Arial" panose="020B0604020202020204" pitchFamily="34" charset="0"/>
              <a:buChar char="•"/>
            </a:pPr>
            <a:r>
              <a:rPr lang="en-US" dirty="0"/>
              <a:t>Should be a clear path of travel through all parts of the polling place.</a:t>
            </a:r>
          </a:p>
          <a:p>
            <a:pPr lvl="1">
              <a:buFont typeface="Arial" panose="020B0604020202020204" pitchFamily="34" charset="0"/>
              <a:buChar char="•"/>
            </a:pPr>
            <a:r>
              <a:rPr lang="en-US" dirty="0"/>
              <a:t>What signs are needed to direct voters through the polling place.</a:t>
            </a:r>
          </a:p>
          <a:p>
            <a:pPr lvl="1">
              <a:buFont typeface="Arial" panose="020B0604020202020204" pitchFamily="34" charset="0"/>
              <a:buChar char="•"/>
            </a:pPr>
            <a:r>
              <a:rPr lang="en-US" dirty="0"/>
              <a:t>Are disability parking spaces clearly marked and designated?</a:t>
            </a: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0" indent="0">
              <a:buNone/>
            </a:pPr>
            <a:r>
              <a:rPr lang="en-US" dirty="0"/>
              <a:t> </a:t>
            </a:r>
          </a:p>
        </p:txBody>
      </p:sp>
      <p:sp>
        <p:nvSpPr>
          <p:cNvPr id="2" name="Title 1"/>
          <p:cNvSpPr>
            <a:spLocks noGrp="1"/>
          </p:cNvSpPr>
          <p:nvPr>
            <p:ph type="title"/>
          </p:nvPr>
        </p:nvSpPr>
        <p:spPr/>
        <p:txBody>
          <a:bodyPr>
            <a:normAutofit/>
          </a:bodyPr>
          <a:lstStyle/>
          <a:p>
            <a:r>
              <a:rPr lang="en-US" dirty="0"/>
              <a:t>Duties Before Election Day</a:t>
            </a:r>
          </a:p>
        </p:txBody>
      </p:sp>
      <p:cxnSp>
        <p:nvCxnSpPr>
          <p:cNvPr id="4" name="Straight Connector 3">
            <a:extLst>
              <a:ext uri="{FF2B5EF4-FFF2-40B4-BE49-F238E27FC236}">
                <a16:creationId xmlns:a16="http://schemas.microsoft.com/office/drawing/2014/main" id="{536EA0B5-8A82-4C30-A185-3A0939B4107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7C3D86A-1294-A94F-A00E-CA491A800C3B}"/>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932470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66928" indent="-457200">
              <a:buFont typeface="Wingdings" panose="05000000000000000000" pitchFamily="2" charset="2"/>
              <a:buChar char="Ø"/>
            </a:pPr>
            <a:r>
              <a:rPr lang="en-US" dirty="0">
                <a:solidFill>
                  <a:srgbClr val="0070C0"/>
                </a:solidFill>
              </a:rPr>
              <a:t>Hand Count Precincts</a:t>
            </a:r>
          </a:p>
          <a:p>
            <a:pPr lvl="1">
              <a:buFont typeface="Arial" panose="020B0604020202020204" pitchFamily="34" charset="0"/>
              <a:buChar char="•"/>
            </a:pPr>
            <a:r>
              <a:rPr lang="en-US" dirty="0"/>
              <a:t>You must call-in, fax, or e-mail your results ASAP to the Auditor’s Office. </a:t>
            </a:r>
          </a:p>
          <a:p>
            <a:pPr lvl="1">
              <a:buFont typeface="Arial" panose="020B0604020202020204" pitchFamily="34" charset="0"/>
              <a:buChar char="•"/>
            </a:pPr>
            <a:r>
              <a:rPr lang="en-US" dirty="0"/>
              <a:t>If you are faxing your results, make sure the judges call to confirm receipt before leaving for the night. </a:t>
            </a:r>
          </a:p>
          <a:p>
            <a:pPr marL="566928" lvl="0" indent="-457200">
              <a:buClr>
                <a:srgbClr val="2DA2BF"/>
              </a:buClr>
              <a:buFont typeface="Wingdings" panose="05000000000000000000" pitchFamily="2" charset="2"/>
              <a:buChar char="Ø"/>
            </a:pPr>
            <a:r>
              <a:rPr lang="en-US" dirty="0">
                <a:solidFill>
                  <a:srgbClr val="0070C0"/>
                </a:solidFill>
              </a:rPr>
              <a:t>Optical Scan/Machine Precincts</a:t>
            </a:r>
          </a:p>
          <a:p>
            <a:pPr lvl="1">
              <a:buClr>
                <a:srgbClr val="2DA2BF"/>
              </a:buClr>
              <a:buFont typeface="Arial" panose="020B0604020202020204" pitchFamily="34" charset="0"/>
              <a:buChar char="•"/>
            </a:pPr>
            <a:r>
              <a:rPr lang="en-US" dirty="0">
                <a:solidFill>
                  <a:prstClr val="black"/>
                </a:solidFill>
              </a:rPr>
              <a:t>You must bring your DS200 sticks to your designated location.</a:t>
            </a:r>
            <a:endParaRPr lang="en-US" dirty="0"/>
          </a:p>
          <a:p>
            <a:pPr lvl="2">
              <a:buClr>
                <a:schemeClr val="tx1"/>
              </a:buClr>
              <a:buFont typeface="Calibri" panose="020F0502020204030204" pitchFamily="34" charset="0"/>
              <a:buChar char="―"/>
            </a:pPr>
            <a:r>
              <a:rPr lang="en-US" dirty="0">
                <a:solidFill>
                  <a:prstClr val="black"/>
                </a:solidFill>
              </a:rPr>
              <a:t>Duluth, Hibbing, and Virginia are drop-off sites for DS200 sticks </a:t>
            </a:r>
          </a:p>
          <a:p>
            <a:pPr lvl="2">
              <a:buFont typeface="Calibri" panose="020F0502020204030204" pitchFamily="34" charset="0"/>
              <a:buChar char="―"/>
            </a:pPr>
            <a:r>
              <a:rPr lang="en-US" dirty="0">
                <a:solidFill>
                  <a:srgbClr val="FF0000"/>
                </a:solidFill>
              </a:rPr>
              <a:t>Do not call, fax, or email results</a:t>
            </a:r>
          </a:p>
          <a:p>
            <a:pPr lvl="1"/>
            <a:endParaRPr lang="en-US" dirty="0"/>
          </a:p>
        </p:txBody>
      </p:sp>
      <p:sp>
        <p:nvSpPr>
          <p:cNvPr id="2" name="Title 1"/>
          <p:cNvSpPr>
            <a:spLocks noGrp="1"/>
          </p:cNvSpPr>
          <p:nvPr>
            <p:ph type="title"/>
          </p:nvPr>
        </p:nvSpPr>
        <p:spPr/>
        <p:txBody>
          <a:bodyPr>
            <a:normAutofit/>
          </a:bodyPr>
          <a:lstStyle/>
          <a:p>
            <a:r>
              <a:rPr lang="en-US" sz="4400" b="1" dirty="0">
                <a:solidFill>
                  <a:srgbClr val="244C5A"/>
                </a:solidFill>
                <a:latin typeface="Book Antiqua" panose="02040602050305030304" pitchFamily="18" charset="0"/>
              </a:rPr>
              <a:t>Election Night Results</a:t>
            </a:r>
            <a:endParaRPr lang="en-US" dirty="0"/>
          </a:p>
        </p:txBody>
      </p:sp>
      <p:cxnSp>
        <p:nvCxnSpPr>
          <p:cNvPr id="4" name="Straight Connector 3">
            <a:extLst>
              <a:ext uri="{FF2B5EF4-FFF2-40B4-BE49-F238E27FC236}">
                <a16:creationId xmlns:a16="http://schemas.microsoft.com/office/drawing/2014/main" id="{A2BA8FE2-0B91-415F-8B69-7EFD6565FD46}"/>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1A59EFD-D85D-856A-5CE5-E231D61579D3}"/>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3023749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Summary Statements</a:t>
            </a:r>
          </a:p>
          <a:p>
            <a:pPr lvl="1">
              <a:buFont typeface="Arial" panose="020B0604020202020204" pitchFamily="34" charset="0"/>
              <a:buChar char="•"/>
            </a:pPr>
            <a:r>
              <a:rPr lang="en-US" dirty="0"/>
              <a:t>Hand count precincts will receive 3-part carbon summary statements with their election supplies.</a:t>
            </a:r>
          </a:p>
          <a:p>
            <a:pPr lvl="1">
              <a:buFont typeface="Arial" panose="020B0604020202020204" pitchFamily="34" charset="0"/>
              <a:buChar char="•"/>
            </a:pPr>
            <a:r>
              <a:rPr lang="en-US" dirty="0"/>
              <a:t>Machine precincts will use the tapes from their ballot tabulator (DS200 precincts). </a:t>
            </a:r>
          </a:p>
          <a:p>
            <a:pPr lvl="1">
              <a:buFont typeface="Arial" panose="020B0604020202020204" pitchFamily="34" charset="0"/>
              <a:buChar char="•"/>
            </a:pPr>
            <a:r>
              <a:rPr lang="en-US" dirty="0"/>
              <a:t>When completing the summary statements, all information/totals must be filled out.</a:t>
            </a:r>
          </a:p>
          <a:p>
            <a:pPr lvl="1">
              <a:buFont typeface="Arial" panose="020B0604020202020204" pitchFamily="34" charset="0"/>
              <a:buChar char="•"/>
            </a:pPr>
            <a:r>
              <a:rPr lang="en-US" dirty="0">
                <a:solidFill>
                  <a:srgbClr val="FF0000"/>
                </a:solidFill>
              </a:rPr>
              <a:t>Election Judges must sign all copies.</a:t>
            </a:r>
          </a:p>
          <a:p>
            <a:pPr lvl="1">
              <a:buFont typeface="Arial" panose="020B0604020202020204" pitchFamily="34" charset="0"/>
              <a:buChar char="•"/>
            </a:pPr>
            <a:r>
              <a:rPr lang="en-US" dirty="0"/>
              <a:t>One copy </a:t>
            </a:r>
            <a:r>
              <a:rPr lang="en-US" b="1" u="sng" dirty="0">
                <a:solidFill>
                  <a:srgbClr val="0070C0"/>
                </a:solidFill>
              </a:rPr>
              <a:t>MUST</a:t>
            </a:r>
            <a:r>
              <a:rPr lang="en-US" b="1" dirty="0">
                <a:solidFill>
                  <a:srgbClr val="0070C0"/>
                </a:solidFill>
              </a:rPr>
              <a:t> </a:t>
            </a:r>
            <a:r>
              <a:rPr lang="en-US" dirty="0"/>
              <a:t>be posted at the polling place.</a:t>
            </a:r>
          </a:p>
          <a:p>
            <a:endParaRPr lang="en-US" dirty="0"/>
          </a:p>
        </p:txBody>
      </p:sp>
      <p:sp>
        <p:nvSpPr>
          <p:cNvPr id="2" name="Title 1"/>
          <p:cNvSpPr>
            <a:spLocks noGrp="1"/>
          </p:cNvSpPr>
          <p:nvPr>
            <p:ph type="title"/>
          </p:nvPr>
        </p:nvSpPr>
        <p:spPr/>
        <p:txBody>
          <a:bodyPr>
            <a:normAutofit/>
          </a:bodyPr>
          <a:lstStyle/>
          <a:p>
            <a:r>
              <a:rPr lang="en-US" sz="4400" b="1" dirty="0">
                <a:solidFill>
                  <a:srgbClr val="244C5A"/>
                </a:solidFill>
                <a:latin typeface="Book Antiqua" panose="02040602050305030304" pitchFamily="18" charset="0"/>
              </a:rPr>
              <a:t>Postelection Materials</a:t>
            </a:r>
            <a:endParaRPr lang="en-US" dirty="0"/>
          </a:p>
        </p:txBody>
      </p:sp>
      <p:cxnSp>
        <p:nvCxnSpPr>
          <p:cNvPr id="4" name="Straight Connector 3">
            <a:extLst>
              <a:ext uri="{FF2B5EF4-FFF2-40B4-BE49-F238E27FC236}">
                <a16:creationId xmlns:a16="http://schemas.microsoft.com/office/drawing/2014/main" id="{E077F655-6432-4B80-862A-CDD70F2ACB91}"/>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37878CB-1A30-05A5-2879-DB4233AE7A33}"/>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782128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pPr>
              <a:buFont typeface="Wingdings" panose="05000000000000000000" pitchFamily="2" charset="2"/>
              <a:buChar char="Ø"/>
            </a:pPr>
            <a:r>
              <a:rPr lang="en-US" sz="3100" dirty="0"/>
              <a:t>Envelope “A”- The tape with the zero tape attached or the first page of the carbon summary statement.</a:t>
            </a:r>
          </a:p>
          <a:p>
            <a:pPr>
              <a:buFont typeface="Wingdings" panose="05000000000000000000" pitchFamily="2" charset="2"/>
              <a:buChar char="Ø"/>
            </a:pPr>
            <a:r>
              <a:rPr lang="en-US" sz="3100" dirty="0"/>
              <a:t>Envelope “B” - The second machine tape or the second page of the carbon summary statement.</a:t>
            </a:r>
          </a:p>
          <a:p>
            <a:pPr>
              <a:buFont typeface="Wingdings" panose="05000000000000000000" pitchFamily="2" charset="2"/>
              <a:buChar char="Ø"/>
            </a:pPr>
            <a:r>
              <a:rPr lang="en-US" sz="3100" dirty="0"/>
              <a:t>Envelope “C” - The third machine tape or the third page of the carbon summary statement.</a:t>
            </a:r>
          </a:p>
          <a:p>
            <a:pPr lvl="1">
              <a:buFont typeface="Arial" panose="020B0604020202020204" pitchFamily="34" charset="0"/>
              <a:buChar char="•"/>
            </a:pPr>
            <a:r>
              <a:rPr lang="en-US" sz="2700" dirty="0">
                <a:solidFill>
                  <a:srgbClr val="0070C0"/>
                </a:solidFill>
              </a:rPr>
              <a:t>This is your copy – </a:t>
            </a:r>
            <a:r>
              <a:rPr lang="en-US" sz="2700" u="sng" dirty="0">
                <a:solidFill>
                  <a:srgbClr val="0070C0"/>
                </a:solidFill>
              </a:rPr>
              <a:t>do not return with election materials.</a:t>
            </a:r>
          </a:p>
          <a:p>
            <a:endParaRPr lang="en-US" dirty="0"/>
          </a:p>
        </p:txBody>
      </p:sp>
      <p:sp>
        <p:nvSpPr>
          <p:cNvPr id="2" name="Title 1"/>
          <p:cNvSpPr>
            <a:spLocks noGrp="1"/>
          </p:cNvSpPr>
          <p:nvPr>
            <p:ph type="title"/>
          </p:nvPr>
        </p:nvSpPr>
        <p:spPr/>
        <p:txBody>
          <a:bodyPr>
            <a:normAutofit/>
          </a:bodyPr>
          <a:lstStyle/>
          <a:p>
            <a:r>
              <a:rPr lang="en-US" sz="3200" b="1" dirty="0">
                <a:solidFill>
                  <a:srgbClr val="244C5A"/>
                </a:solidFill>
                <a:latin typeface="Book Antiqua" panose="02040602050305030304" pitchFamily="18" charset="0"/>
              </a:rPr>
              <a:t>Postelection Materials – A, B, C Envelopes</a:t>
            </a:r>
            <a:endParaRPr lang="en-US" sz="3200" dirty="0"/>
          </a:p>
        </p:txBody>
      </p:sp>
      <p:cxnSp>
        <p:nvCxnSpPr>
          <p:cNvPr id="4" name="Straight Connector 3">
            <a:extLst>
              <a:ext uri="{FF2B5EF4-FFF2-40B4-BE49-F238E27FC236}">
                <a16:creationId xmlns:a16="http://schemas.microsoft.com/office/drawing/2014/main" id="{E077F655-6432-4B80-862A-CDD70F2ACB91}"/>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FAB44AF-9655-5491-F45D-6B28EE5E97FB}"/>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2176343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Rosters are legal documents. The entire roster (including blank pages) must be returned.</a:t>
            </a:r>
          </a:p>
          <a:p>
            <a:pPr lvl="1">
              <a:buFont typeface="Arial" panose="020B0604020202020204" pitchFamily="34" charset="0"/>
              <a:buChar char="•"/>
            </a:pPr>
            <a:r>
              <a:rPr lang="en-US" dirty="0">
                <a:solidFill>
                  <a:srgbClr val="0070C0"/>
                </a:solidFill>
              </a:rPr>
              <a:t>Rosters must be returned in page number order.  </a:t>
            </a:r>
          </a:p>
          <a:p>
            <a:pPr lvl="1">
              <a:buFont typeface="Arial" panose="020B0604020202020204" pitchFamily="34" charset="0"/>
              <a:buChar char="•"/>
            </a:pPr>
            <a:r>
              <a:rPr lang="en-US" dirty="0">
                <a:solidFill>
                  <a:srgbClr val="0070C0"/>
                </a:solidFill>
              </a:rPr>
              <a:t>Do not to use blank roster pages as scratch paper.</a:t>
            </a:r>
          </a:p>
          <a:p>
            <a:pPr>
              <a:buFont typeface="Wingdings" panose="05000000000000000000" pitchFamily="2" charset="2"/>
              <a:buChar char="Ø"/>
            </a:pPr>
            <a:r>
              <a:rPr lang="en-US" dirty="0"/>
              <a:t>Place all voted ballots in the Voted Ballot Envelope.</a:t>
            </a:r>
          </a:p>
          <a:p>
            <a:pPr lvl="1">
              <a:buFont typeface="Arial" panose="020B0604020202020204" pitchFamily="34" charset="0"/>
              <a:buChar char="•"/>
            </a:pPr>
            <a:r>
              <a:rPr lang="en-US" dirty="0"/>
              <a:t>Nothing else should be placed in the Voted Ballot Envelope.</a:t>
            </a:r>
          </a:p>
          <a:p>
            <a:pPr lvl="1">
              <a:buFont typeface="Arial" panose="020B0604020202020204" pitchFamily="34" charset="0"/>
              <a:buChar char="•"/>
            </a:pPr>
            <a:r>
              <a:rPr lang="en-US" b="1" dirty="0">
                <a:solidFill>
                  <a:srgbClr val="FF0000"/>
                </a:solidFill>
              </a:rPr>
              <a:t>Important - The Voted Ballot Envelope must be sealed and election judges must initial / sign over the seal.  </a:t>
            </a:r>
          </a:p>
          <a:p>
            <a:endParaRPr lang="en-US" dirty="0"/>
          </a:p>
        </p:txBody>
      </p:sp>
      <p:sp>
        <p:nvSpPr>
          <p:cNvPr id="2" name="Title 1"/>
          <p:cNvSpPr>
            <a:spLocks noGrp="1"/>
          </p:cNvSpPr>
          <p:nvPr>
            <p:ph type="title"/>
          </p:nvPr>
        </p:nvSpPr>
        <p:spPr/>
        <p:txBody>
          <a:bodyPr>
            <a:normAutofit/>
          </a:bodyPr>
          <a:lstStyle/>
          <a:p>
            <a:r>
              <a:rPr lang="en-US" sz="4400" b="1" dirty="0">
                <a:solidFill>
                  <a:srgbClr val="244C5A"/>
                </a:solidFill>
                <a:latin typeface="Book Antiqua" panose="02040602050305030304" pitchFamily="18" charset="0"/>
              </a:rPr>
              <a:t>Postelection Materials</a:t>
            </a:r>
            <a:endParaRPr lang="en-US" dirty="0"/>
          </a:p>
        </p:txBody>
      </p:sp>
      <p:cxnSp>
        <p:nvCxnSpPr>
          <p:cNvPr id="4" name="Straight Connector 3">
            <a:extLst>
              <a:ext uri="{FF2B5EF4-FFF2-40B4-BE49-F238E27FC236}">
                <a16:creationId xmlns:a16="http://schemas.microsoft.com/office/drawing/2014/main" id="{2E004A1B-F130-4A74-A84A-59FB5F78E953}"/>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67529F8-1712-D86E-A399-03AC10B94920}"/>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1166136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Ø"/>
            </a:pPr>
            <a:r>
              <a:rPr lang="en-US" dirty="0"/>
              <a:t>Election Day Voter Registrations.</a:t>
            </a:r>
          </a:p>
          <a:p>
            <a:pPr lvl="1">
              <a:buFont typeface="Arial" panose="020B0604020202020204" pitchFamily="34" charset="0"/>
              <a:buChar char="•"/>
            </a:pPr>
            <a:r>
              <a:rPr lang="en-US" dirty="0"/>
              <a:t>Critical that all Election Day Voter Registrations are returned to us.</a:t>
            </a:r>
          </a:p>
          <a:p>
            <a:pPr>
              <a:buFont typeface="Wingdings" panose="05000000000000000000" pitchFamily="2" charset="2"/>
              <a:buChar char="Ø"/>
            </a:pPr>
            <a:r>
              <a:rPr lang="en-US" dirty="0">
                <a:solidFill>
                  <a:srgbClr val="FF0000"/>
                </a:solidFill>
              </a:rPr>
              <a:t>Incident log – every precinct must return an incident log</a:t>
            </a:r>
          </a:p>
          <a:p>
            <a:pPr lvl="1">
              <a:buFont typeface="Arial" panose="020B0604020202020204" pitchFamily="34" charset="0"/>
              <a:buChar char="•"/>
            </a:pPr>
            <a:r>
              <a:rPr lang="en-US" dirty="0"/>
              <a:t>If there were no incidents, simply note that there were no incidents and sign. </a:t>
            </a:r>
          </a:p>
          <a:p>
            <a:pPr lvl="1">
              <a:buFont typeface="Arial" panose="020B0604020202020204" pitchFamily="34" charset="0"/>
              <a:buChar char="•"/>
            </a:pPr>
            <a:r>
              <a:rPr lang="en-US" dirty="0"/>
              <a:t>Note if there were challengers in the precinct. </a:t>
            </a:r>
          </a:p>
          <a:p>
            <a:pPr lvl="1">
              <a:buFont typeface="Arial" panose="020B0604020202020204" pitchFamily="34" charset="0"/>
              <a:buChar char="•"/>
            </a:pPr>
            <a:r>
              <a:rPr lang="en-US" dirty="0"/>
              <a:t>Make sure your precinct name is written on the incident log</a:t>
            </a:r>
          </a:p>
          <a:p>
            <a:pPr>
              <a:buFont typeface="Wingdings" panose="05000000000000000000" pitchFamily="2" charset="2"/>
              <a:buChar char="Ø"/>
            </a:pPr>
            <a:r>
              <a:rPr lang="en-US" dirty="0"/>
              <a:t>List of persons vouched for list.</a:t>
            </a:r>
          </a:p>
          <a:p>
            <a:pPr>
              <a:buFont typeface="Wingdings" panose="05000000000000000000" pitchFamily="2" charset="2"/>
              <a:buChar char="Ø"/>
            </a:pPr>
            <a:r>
              <a:rPr lang="en-US" dirty="0"/>
              <a:t>All other ballots i.e. spoiled, those that duplicates were made for, and unvoted ballots.</a:t>
            </a:r>
          </a:p>
          <a:p>
            <a:pPr>
              <a:buFont typeface="Wingdings" panose="05000000000000000000" pitchFamily="2" charset="2"/>
              <a:buChar char="Ø"/>
            </a:pPr>
            <a:r>
              <a:rPr lang="en-US" dirty="0"/>
              <a:t>Signature/certification of returned ballots.</a:t>
            </a:r>
          </a:p>
          <a:p>
            <a:pPr>
              <a:buFont typeface="Wingdings" panose="05000000000000000000" pitchFamily="2" charset="2"/>
              <a:buChar char="Ø"/>
            </a:pPr>
            <a:r>
              <a:rPr lang="en-US" dirty="0"/>
              <a:t>All election thumb drives.</a:t>
            </a:r>
          </a:p>
          <a:p>
            <a:endParaRPr lang="en-US" dirty="0"/>
          </a:p>
        </p:txBody>
      </p:sp>
      <p:sp>
        <p:nvSpPr>
          <p:cNvPr id="2" name="Title 1"/>
          <p:cNvSpPr>
            <a:spLocks noGrp="1"/>
          </p:cNvSpPr>
          <p:nvPr>
            <p:ph type="title"/>
          </p:nvPr>
        </p:nvSpPr>
        <p:spPr/>
        <p:txBody>
          <a:bodyPr/>
          <a:lstStyle/>
          <a:p>
            <a:r>
              <a:rPr lang="en-US" sz="4400" b="1" dirty="0">
                <a:solidFill>
                  <a:srgbClr val="244C5A"/>
                </a:solidFill>
                <a:latin typeface="Book Antiqua" panose="02040602050305030304" pitchFamily="18" charset="0"/>
              </a:rPr>
              <a:t>Postelection Materials</a:t>
            </a:r>
            <a:endParaRPr lang="en-US" dirty="0"/>
          </a:p>
        </p:txBody>
      </p:sp>
      <p:cxnSp>
        <p:nvCxnSpPr>
          <p:cNvPr id="4" name="Straight Connector 3">
            <a:extLst>
              <a:ext uri="{FF2B5EF4-FFF2-40B4-BE49-F238E27FC236}">
                <a16:creationId xmlns:a16="http://schemas.microsoft.com/office/drawing/2014/main" id="{9D5213F6-1446-4487-8699-F1A2C0500BBA}"/>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EF5B619-C81C-8347-B3F8-38B0B9E1F751}"/>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36648704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Return supplies to the County Auditor or assigned drop location the day after the election.  </a:t>
            </a:r>
          </a:p>
        </p:txBody>
      </p:sp>
      <p:sp>
        <p:nvSpPr>
          <p:cNvPr id="2" name="Title 1"/>
          <p:cNvSpPr>
            <a:spLocks noGrp="1"/>
          </p:cNvSpPr>
          <p:nvPr>
            <p:ph type="title"/>
          </p:nvPr>
        </p:nvSpPr>
        <p:spPr/>
        <p:txBody>
          <a:bodyPr/>
          <a:lstStyle/>
          <a:p>
            <a:r>
              <a:rPr lang="en-US" sz="4400" b="1" dirty="0">
                <a:solidFill>
                  <a:srgbClr val="244C5A"/>
                </a:solidFill>
                <a:latin typeface="Book Antiqua" panose="02040602050305030304" pitchFamily="18" charset="0"/>
              </a:rPr>
              <a:t>Postelection Materials</a:t>
            </a:r>
            <a:endParaRPr lang="en-US" dirty="0"/>
          </a:p>
        </p:txBody>
      </p:sp>
      <p:cxnSp>
        <p:nvCxnSpPr>
          <p:cNvPr id="4" name="Straight Connector 3">
            <a:extLst>
              <a:ext uri="{FF2B5EF4-FFF2-40B4-BE49-F238E27FC236}">
                <a16:creationId xmlns:a16="http://schemas.microsoft.com/office/drawing/2014/main" id="{76D904CE-0024-45AF-8C24-BB01FF7D64D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784D741-6350-A2BC-7165-DB05411175FB}"/>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1398403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dirty="0"/>
              <a:t>The County Auditor’s Office has strict deadlines for validating vote totals, preparing canvassing information, keying new voter registrations, and scanning voting history.</a:t>
            </a:r>
          </a:p>
          <a:p>
            <a:pPr lvl="1">
              <a:buFont typeface="Arial" panose="020B0604020202020204" pitchFamily="34" charset="0"/>
              <a:buChar char="•"/>
            </a:pPr>
            <a:r>
              <a:rPr lang="en-US" dirty="0">
                <a:solidFill>
                  <a:srgbClr val="FF0000"/>
                </a:solidFill>
              </a:rPr>
              <a:t>Jurisdictions with incomplete or missing information/documentation will be contacted with the expectation that the jurisdiction provides the requested information to the Auditor’s Office immediately.   </a:t>
            </a:r>
          </a:p>
          <a:p>
            <a:endParaRPr lang="en-US" dirty="0"/>
          </a:p>
        </p:txBody>
      </p:sp>
      <p:sp>
        <p:nvSpPr>
          <p:cNvPr id="2" name="Title 1"/>
          <p:cNvSpPr>
            <a:spLocks noGrp="1"/>
          </p:cNvSpPr>
          <p:nvPr>
            <p:ph type="title"/>
          </p:nvPr>
        </p:nvSpPr>
        <p:spPr/>
        <p:txBody>
          <a:bodyPr/>
          <a:lstStyle/>
          <a:p>
            <a:r>
              <a:rPr lang="en-US" sz="4400" b="1" dirty="0">
                <a:solidFill>
                  <a:srgbClr val="244C5A"/>
                </a:solidFill>
                <a:latin typeface="Book Antiqua" panose="02040602050305030304" pitchFamily="18" charset="0"/>
              </a:rPr>
              <a:t>Postelection Materials</a:t>
            </a:r>
            <a:endParaRPr lang="en-US" dirty="0"/>
          </a:p>
        </p:txBody>
      </p:sp>
      <p:cxnSp>
        <p:nvCxnSpPr>
          <p:cNvPr id="4" name="Straight Connector 3">
            <a:extLst>
              <a:ext uri="{FF2B5EF4-FFF2-40B4-BE49-F238E27FC236}">
                <a16:creationId xmlns:a16="http://schemas.microsoft.com/office/drawing/2014/main" id="{0D9829A0-B8A2-497E-87FE-A439489BDD95}"/>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D3FDA27-715A-2F94-F799-FDF25ED88A2D}"/>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3228790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905000"/>
            <a:ext cx="7467600" cy="3429000"/>
          </a:xfrm>
        </p:spPr>
        <p:txBody>
          <a:bodyPr>
            <a:normAutofit fontScale="47500" lnSpcReduction="20000"/>
          </a:bodyPr>
          <a:lstStyle/>
          <a:p>
            <a:pPr marL="109728" indent="0">
              <a:buNone/>
            </a:pPr>
            <a:r>
              <a:rPr lang="en-US" sz="8400" dirty="0"/>
              <a:t>Thank you in advance for all of your hard work and dedication to help make elections successful in St. Louis County!</a:t>
            </a:r>
          </a:p>
          <a:p>
            <a:endParaRPr lang="en-US" sz="8400" dirty="0"/>
          </a:p>
          <a:p>
            <a:endParaRPr lang="en-US" dirty="0"/>
          </a:p>
          <a:p>
            <a:endParaRPr lang="en-US" dirty="0"/>
          </a:p>
          <a:p>
            <a:pPr marL="109728" indent="0">
              <a:buNone/>
            </a:pPr>
            <a:r>
              <a:rPr lang="en-US" dirty="0"/>
              <a:t>			</a:t>
            </a:r>
          </a:p>
        </p:txBody>
      </p:sp>
      <p:sp>
        <p:nvSpPr>
          <p:cNvPr id="2" name="Title 1"/>
          <p:cNvSpPr>
            <a:spLocks noGrp="1"/>
          </p:cNvSpPr>
          <p:nvPr>
            <p:ph type="title"/>
          </p:nvPr>
        </p:nvSpPr>
        <p:spPr/>
        <p:txBody>
          <a:bodyPr>
            <a:normAutofit/>
          </a:bodyPr>
          <a:lstStyle/>
          <a:p>
            <a:r>
              <a:rPr lang="en-US" sz="4400" b="1" dirty="0">
                <a:solidFill>
                  <a:srgbClr val="244C5A"/>
                </a:solidFill>
                <a:latin typeface="Book Antiqua" panose="02040602050305030304" pitchFamily="18" charset="0"/>
              </a:rPr>
              <a:t>Thank You!</a:t>
            </a:r>
            <a:endParaRPr lang="en-US" dirty="0"/>
          </a:p>
        </p:txBody>
      </p:sp>
      <p:cxnSp>
        <p:nvCxnSpPr>
          <p:cNvPr id="4" name="Straight Connector 3">
            <a:extLst>
              <a:ext uri="{FF2B5EF4-FFF2-40B4-BE49-F238E27FC236}">
                <a16:creationId xmlns:a16="http://schemas.microsoft.com/office/drawing/2014/main" id="{071F0B07-A2FA-4A95-B1A1-91AF60DD548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76030D84-B8CF-6B91-1B28-A79CFBC893B4}"/>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val="144332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Clearly communicate each roles and responsibilities of each election judge.</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dirty="0">
                <a:solidFill>
                  <a:prstClr val="black"/>
                </a:solidFill>
                <a:latin typeface="Calibri"/>
              </a:rPr>
              <a:t>Follow-up with </a:t>
            </a:r>
            <a:r>
              <a:rPr kumimoji="0" lang="en-US" sz="3100" b="0" i="0" u="none" strike="noStrike" kern="1200" cap="none" spc="0" normalizeH="0" baseline="0" noProof="0" dirty="0">
                <a:ln>
                  <a:noFill/>
                </a:ln>
                <a:solidFill>
                  <a:prstClr val="black"/>
                </a:solidFill>
                <a:effectLst/>
                <a:uLnTx/>
                <a:uFillTx/>
                <a:latin typeface="Calibri"/>
                <a:ea typeface="+mn-ea"/>
                <a:cs typeface="+mn-cs"/>
              </a:rPr>
              <a:t>judge’s to see if they have any questions or need clarification on duties.</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3100" dirty="0">
                <a:solidFill>
                  <a:prstClr val="black"/>
                </a:solidFill>
                <a:latin typeface="Calibri"/>
              </a:rPr>
              <a:t>Encourage clear and frequent communication.</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3100" dirty="0">
                <a:solidFill>
                  <a:prstClr val="black"/>
                </a:solidFill>
                <a:latin typeface="Calibri"/>
              </a:rPr>
              <a:t>Let the judges know that you are available for questions at any time.</a:t>
            </a:r>
          </a:p>
          <a:p>
            <a:pPr marL="0" indent="0">
              <a:buNone/>
            </a:pPr>
            <a:r>
              <a:rPr lang="en-US" dirty="0"/>
              <a:t> </a:t>
            </a:r>
          </a:p>
        </p:txBody>
      </p:sp>
      <p:sp>
        <p:nvSpPr>
          <p:cNvPr id="2" name="Title 1"/>
          <p:cNvSpPr>
            <a:spLocks noGrp="1"/>
          </p:cNvSpPr>
          <p:nvPr>
            <p:ph type="title"/>
          </p:nvPr>
        </p:nvSpPr>
        <p:spPr/>
        <p:txBody>
          <a:bodyPr>
            <a:normAutofit/>
          </a:bodyPr>
          <a:lstStyle/>
          <a:p>
            <a:r>
              <a:rPr lang="en-US" dirty="0"/>
              <a:t>Election Judge Teamwork</a:t>
            </a:r>
          </a:p>
        </p:txBody>
      </p:sp>
      <p:cxnSp>
        <p:nvCxnSpPr>
          <p:cNvPr id="4" name="Straight Connector 3">
            <a:extLst>
              <a:ext uri="{FF2B5EF4-FFF2-40B4-BE49-F238E27FC236}">
                <a16:creationId xmlns:a16="http://schemas.microsoft.com/office/drawing/2014/main" id="{536EA0B5-8A82-4C30-A185-3A0939B4107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7C3D86A-1294-A94F-A00E-CA491A800C3B}"/>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425782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solidFill>
                  <a:srgbClr val="FF0000"/>
                </a:solidFill>
              </a:rPr>
              <a:t>For all state primary and general elections, hours for voting at our Unorganized polling locations is 7:00 a.m. – 8:00 p.m.  </a:t>
            </a:r>
            <a:r>
              <a:rPr lang="en-US" sz="2100" dirty="0">
                <a:solidFill>
                  <a:srgbClr val="FF0000"/>
                </a:solidFill>
              </a:rPr>
              <a:t>(M.S. 204C.05 Subd.1a)</a:t>
            </a:r>
          </a:p>
          <a:p>
            <a:pPr>
              <a:buFont typeface="Wingdings" panose="05000000000000000000" pitchFamily="2" charset="2"/>
              <a:buChar char="Ø"/>
            </a:pPr>
            <a:r>
              <a:rPr lang="en-US" dirty="0"/>
              <a:t>School district special elections may have different hours.</a:t>
            </a:r>
          </a:p>
          <a:p>
            <a:pPr>
              <a:buFont typeface="Wingdings" panose="05000000000000000000" pitchFamily="2" charset="2"/>
              <a:buChar char="Ø"/>
            </a:pPr>
            <a:r>
              <a:rPr kumimoji="0" lang="en-US" sz="2400" b="0" i="0" u="none" strike="noStrike" kern="1200" cap="none" spc="0" normalizeH="0" baseline="0" noProof="0" dirty="0">
                <a:ln>
                  <a:noFill/>
                </a:ln>
                <a:effectLst/>
                <a:uLnTx/>
                <a:uFillTx/>
                <a:latin typeface="Open Sans" charset="0"/>
                <a:ea typeface="Open Sans" charset="0"/>
                <a:cs typeface="Open Sans" charset="0"/>
              </a:rPr>
              <a:t>Reminder - Ensure all election judges have been administered the oath.</a:t>
            </a:r>
          </a:p>
          <a:p>
            <a:pPr>
              <a:buFont typeface="Wingdings" panose="05000000000000000000" pitchFamily="2" charset="2"/>
              <a:buChar char="Ø"/>
            </a:pPr>
            <a:endParaRPr lang="en-US" sz="2100" dirty="0">
              <a:solidFill>
                <a:srgbClr val="0070C0"/>
              </a:solidFill>
            </a:endParaRPr>
          </a:p>
          <a:p>
            <a:endParaRPr lang="en-US" dirty="0"/>
          </a:p>
        </p:txBody>
      </p:sp>
      <p:sp>
        <p:nvSpPr>
          <p:cNvPr id="2" name="Title 1"/>
          <p:cNvSpPr>
            <a:spLocks noGrp="1"/>
          </p:cNvSpPr>
          <p:nvPr>
            <p:ph type="title"/>
          </p:nvPr>
        </p:nvSpPr>
        <p:spPr/>
        <p:txBody>
          <a:bodyPr>
            <a:normAutofit/>
          </a:bodyPr>
          <a:lstStyle/>
          <a:p>
            <a:r>
              <a:rPr lang="en-US" sz="4400" b="1" dirty="0">
                <a:solidFill>
                  <a:srgbClr val="244C5A"/>
                </a:solidFill>
                <a:latin typeface="Book Antiqua" panose="02040602050305030304" pitchFamily="18" charset="0"/>
              </a:rPr>
              <a:t>Opening the Polling Place</a:t>
            </a:r>
            <a:endParaRPr lang="en-US" dirty="0"/>
          </a:p>
        </p:txBody>
      </p:sp>
      <p:cxnSp>
        <p:nvCxnSpPr>
          <p:cNvPr id="4" name="Straight Connector 3">
            <a:extLst>
              <a:ext uri="{FF2B5EF4-FFF2-40B4-BE49-F238E27FC236}">
                <a16:creationId xmlns:a16="http://schemas.microsoft.com/office/drawing/2014/main" id="{536EA0B5-8A82-4C30-A185-3A0939B41074}"/>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7C3D86A-1294-A94F-A00E-CA491A800C3B}"/>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56643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1"/>
            <a:ext cx="8229600" cy="4495796"/>
          </a:xfrm>
        </p:spPr>
        <p:txBody>
          <a:bodyPr>
            <a:normAutofit/>
          </a:bodyPr>
          <a:lstStyle/>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2600" b="0" i="0" u="none" strike="noStrike" kern="1200" cap="none" spc="0" normalizeH="0" baseline="0" noProof="0" dirty="0">
                <a:ln>
                  <a:noFill/>
                </a:ln>
                <a:effectLst/>
                <a:uLnTx/>
                <a:uFillTx/>
                <a:latin typeface="Open Sans" charset="0"/>
                <a:ea typeface="Open Sans" charset="0"/>
                <a:cs typeface="Open Sans" charset="0"/>
              </a:rPr>
              <a:t>Post voting hours sign on the main entrance where voters will enter. </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2600" b="0" i="0" u="none" strike="noStrike" kern="1200" cap="none" spc="0" normalizeH="0" baseline="0" noProof="0" dirty="0">
                <a:ln>
                  <a:noFill/>
                </a:ln>
                <a:effectLst/>
                <a:uLnTx/>
                <a:uFillTx/>
                <a:latin typeface="Open Sans" charset="0"/>
                <a:ea typeface="Open Sans" charset="0"/>
                <a:cs typeface="Open Sans" charset="0"/>
              </a:rPr>
              <a:t>Post at least two sample ballots that voters can study while in line. One of the sample ballots should be placed at a height that can be easily read by a person seated in a wheelchair. </a:t>
            </a:r>
          </a:p>
          <a:p>
            <a:pPr>
              <a:buFont typeface="Wingdings" panose="05000000000000000000" pitchFamily="2" charset="2"/>
              <a:buChar char="Ø"/>
            </a:pPr>
            <a:endParaRPr lang="en-US" sz="3600" dirty="0">
              <a:solidFill>
                <a:srgbClr val="0070C0"/>
              </a:solidFill>
            </a:endParaRPr>
          </a:p>
        </p:txBody>
      </p:sp>
      <p:sp>
        <p:nvSpPr>
          <p:cNvPr id="2" name="Title 1"/>
          <p:cNvSpPr>
            <a:spLocks noGrp="1"/>
          </p:cNvSpPr>
          <p:nvPr>
            <p:ph type="title"/>
          </p:nvPr>
        </p:nvSpPr>
        <p:spPr>
          <a:xfrm>
            <a:off x="685800" y="533399"/>
            <a:ext cx="8229600" cy="640673"/>
          </a:xfrm>
        </p:spPr>
        <p:txBody>
          <a:bodyPr>
            <a:normAutofit fontScale="90000"/>
          </a:bodyPr>
          <a:lstStyle/>
          <a:p>
            <a:r>
              <a:rPr lang="en-US" sz="4400" b="1" dirty="0">
                <a:solidFill>
                  <a:srgbClr val="244C5A"/>
                </a:solidFill>
                <a:latin typeface="Book Antiqua" panose="02040602050305030304" pitchFamily="18" charset="0"/>
              </a:rPr>
              <a:t>Opening the Polling Place</a:t>
            </a:r>
            <a:endParaRPr lang="en-US" dirty="0"/>
          </a:p>
        </p:txBody>
      </p:sp>
      <p:cxnSp>
        <p:nvCxnSpPr>
          <p:cNvPr id="4" name="Straight Connector 3">
            <a:extLst>
              <a:ext uri="{FF2B5EF4-FFF2-40B4-BE49-F238E27FC236}">
                <a16:creationId xmlns:a16="http://schemas.microsoft.com/office/drawing/2014/main" id="{CE2F2647-B677-4259-8734-40783A7FA9D8}"/>
              </a:ext>
            </a:extLst>
          </p:cNvPr>
          <p:cNvCxnSpPr/>
          <p:nvPr/>
        </p:nvCxnSpPr>
        <p:spPr>
          <a:xfrm>
            <a:off x="876300" y="1379516"/>
            <a:ext cx="7467600" cy="0"/>
          </a:xfrm>
          <a:prstGeom prst="line">
            <a:avLst/>
          </a:prstGeom>
          <a:ln w="19050">
            <a:solidFill>
              <a:srgbClr val="C0A26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2850876-D9A5-568F-BADF-0EFB7BAD9F95}"/>
              </a:ext>
            </a:extLst>
          </p:cNvPr>
          <p:cNvSpPr>
            <a:spLocks noGrp="1"/>
          </p:cNvSpPr>
          <p:nvPr>
            <p:ph type="sldNum" sz="quarter" idx="12"/>
          </p:nvPr>
        </p:nvSpPr>
        <p:spPr/>
        <p:txBody>
          <a:bodyPr/>
          <a:lstStyle/>
          <a:p>
            <a:fld id="{86BDE627-2524-423A-B021-B0E62CD1A0EA}"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8110737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8261</TotalTime>
  <Words>4100</Words>
  <Application>Microsoft Office PowerPoint</Application>
  <PresentationFormat>On-screen Show (4:3)</PresentationFormat>
  <Paragraphs>440</Paragraphs>
  <Slides>67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Arial,Bold</vt:lpstr>
      <vt:lpstr>AvenirLTStd-Heavy</vt:lpstr>
      <vt:lpstr>AvenirLTStd-Roman</vt:lpstr>
      <vt:lpstr>Book Antiqua</vt:lpstr>
      <vt:lpstr>Calibri</vt:lpstr>
      <vt:lpstr>Open Sans</vt:lpstr>
      <vt:lpstr>Wingdings</vt:lpstr>
      <vt:lpstr>1_Office Theme</vt:lpstr>
      <vt:lpstr>Head Election Judge Training – 2024</vt:lpstr>
      <vt:lpstr>Election Contacts</vt:lpstr>
      <vt:lpstr>Election Contacts (Continued) </vt:lpstr>
      <vt:lpstr>Election Guides</vt:lpstr>
      <vt:lpstr>Duties Before Election Day</vt:lpstr>
      <vt:lpstr>Duties Before Election Day</vt:lpstr>
      <vt:lpstr>Election Judge Teamwork</vt:lpstr>
      <vt:lpstr>Opening the Polling Place</vt:lpstr>
      <vt:lpstr>Opening the Polling Place</vt:lpstr>
      <vt:lpstr>Opening the Polling Place</vt:lpstr>
      <vt:lpstr>Opening the Polling Place</vt:lpstr>
      <vt:lpstr>Polling Place Reminders</vt:lpstr>
      <vt:lpstr>Polling Place Reminders</vt:lpstr>
      <vt:lpstr>Polling Place Reminders</vt:lpstr>
      <vt:lpstr>Polling Place - Reminders</vt:lpstr>
      <vt:lpstr>Polling Place - Reminders</vt:lpstr>
      <vt:lpstr>General Security Practices</vt:lpstr>
      <vt:lpstr>Election Judge – Oath</vt:lpstr>
      <vt:lpstr>Voting Systems – Assisted Voting Devices</vt:lpstr>
      <vt:lpstr>PowerPoint Presentation</vt:lpstr>
      <vt:lpstr>1. Plug it in</vt:lpstr>
      <vt:lpstr>2. Power it on</vt:lpstr>
      <vt:lpstr>2. Enter password; wait…</vt:lpstr>
      <vt:lpstr>3. Open Polls!</vt:lpstr>
      <vt:lpstr>4. Print ZERO TAPE</vt:lpstr>
      <vt:lpstr>5. Polls are ready for voting</vt:lpstr>
      <vt:lpstr>6. Closing the polls</vt:lpstr>
      <vt:lpstr>7. Confirm and print reports</vt:lpstr>
      <vt:lpstr>8. Status and Results Reports</vt:lpstr>
      <vt:lpstr>9. Polls Closed Confirmation</vt:lpstr>
      <vt:lpstr>10. DON’T PRESS THE POWER BUTTON</vt:lpstr>
      <vt:lpstr>11. Remove Results Drive</vt:lpstr>
      <vt:lpstr>FAQ – Types of Drives</vt:lpstr>
      <vt:lpstr>FAQ - Passwords</vt:lpstr>
      <vt:lpstr>FAQ – Two Counts?!</vt:lpstr>
      <vt:lpstr>Cleaning Procedures – Election Equipment</vt:lpstr>
      <vt:lpstr>Election Judge Qualifications</vt:lpstr>
      <vt:lpstr>Election Judge Qualifications</vt:lpstr>
      <vt:lpstr>Election Judge – Party Balance Requirement</vt:lpstr>
      <vt:lpstr>Party Balance Examples</vt:lpstr>
      <vt:lpstr>Party Balance Examples</vt:lpstr>
      <vt:lpstr>Party Balance Examples</vt:lpstr>
      <vt:lpstr>Party Balance Examples</vt:lpstr>
      <vt:lpstr>Party Balance Examples</vt:lpstr>
      <vt:lpstr>Party Balance Examples</vt:lpstr>
      <vt:lpstr>Party Balance Examples</vt:lpstr>
      <vt:lpstr>Party Balance Examples</vt:lpstr>
      <vt:lpstr>Party Balance</vt:lpstr>
      <vt:lpstr>Election Judge – Polling Place Staffing</vt:lpstr>
      <vt:lpstr>Election Judge – Vacancies</vt:lpstr>
      <vt:lpstr>Election Judge – Vacancies</vt:lpstr>
      <vt:lpstr>Emergency Training</vt:lpstr>
      <vt:lpstr>Election Judge Training - Ballots</vt:lpstr>
      <vt:lpstr>Election Judge Training - Ballots</vt:lpstr>
      <vt:lpstr>Election Judge Training - Ballots</vt:lpstr>
      <vt:lpstr>HAVA Complaint Forms</vt:lpstr>
      <vt:lpstr>Other Types of Complaints</vt:lpstr>
      <vt:lpstr>Write-In Votes</vt:lpstr>
      <vt:lpstr>Election Night Results</vt:lpstr>
      <vt:lpstr>Election Night Results</vt:lpstr>
      <vt:lpstr>Postelection Materials</vt:lpstr>
      <vt:lpstr>Postelection Materials – A, B, C Envelopes</vt:lpstr>
      <vt:lpstr>Postelection Materials</vt:lpstr>
      <vt:lpstr>Postelection Materials</vt:lpstr>
      <vt:lpstr>Postelection Materials</vt:lpstr>
      <vt:lpstr>Postelection Materials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Clarity Project</dc:title>
  <dc:creator>Metzger, Erin</dc:creator>
  <cp:lastModifiedBy>Alyssa Denham</cp:lastModifiedBy>
  <cp:revision>437</cp:revision>
  <cp:lastPrinted>2022-07-27T21:09:28Z</cp:lastPrinted>
  <dcterms:created xsi:type="dcterms:W3CDTF">2018-01-30T14:07:37Z</dcterms:created>
  <dcterms:modified xsi:type="dcterms:W3CDTF">2024-02-08T19:45:12Z</dcterms:modified>
</cp:coreProperties>
</file>